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sldIdLst>
    <p:sldId id="284" r:id="rId2"/>
    <p:sldId id="487" r:id="rId3"/>
    <p:sldId id="388" r:id="rId4"/>
    <p:sldId id="378" r:id="rId5"/>
    <p:sldId id="389" r:id="rId6"/>
    <p:sldId id="340" r:id="rId7"/>
    <p:sldId id="318" r:id="rId8"/>
    <p:sldId id="332" r:id="rId9"/>
    <p:sldId id="299" r:id="rId10"/>
    <p:sldId id="377" r:id="rId11"/>
    <p:sldId id="341" r:id="rId12"/>
    <p:sldId id="342" r:id="rId13"/>
    <p:sldId id="343" r:id="rId14"/>
    <p:sldId id="333" r:id="rId15"/>
    <p:sldId id="387" r:id="rId16"/>
    <p:sldId id="309" r:id="rId17"/>
    <p:sldId id="322" r:id="rId18"/>
    <p:sldId id="257" r:id="rId19"/>
    <p:sldId id="261" r:id="rId20"/>
    <p:sldId id="258" r:id="rId21"/>
    <p:sldId id="290" r:id="rId22"/>
    <p:sldId id="327" r:id="rId23"/>
    <p:sldId id="329" r:id="rId24"/>
    <p:sldId id="328" r:id="rId25"/>
    <p:sldId id="259" r:id="rId26"/>
    <p:sldId id="292" r:id="rId27"/>
    <p:sldId id="291" r:id="rId28"/>
    <p:sldId id="293" r:id="rId29"/>
    <p:sldId id="274" r:id="rId30"/>
    <p:sldId id="294" r:id="rId31"/>
    <p:sldId id="278" r:id="rId32"/>
    <p:sldId id="288" r:id="rId33"/>
    <p:sldId id="391" r:id="rId34"/>
    <p:sldId id="267" r:id="rId35"/>
    <p:sldId id="285" r:id="rId36"/>
    <p:sldId id="421" r:id="rId37"/>
    <p:sldId id="286" r:id="rId38"/>
    <p:sldId id="269" r:id="rId39"/>
    <p:sldId id="272" r:id="rId40"/>
    <p:sldId id="270" r:id="rId41"/>
    <p:sldId id="422" r:id="rId42"/>
    <p:sldId id="423" r:id="rId43"/>
    <p:sldId id="323" r:id="rId44"/>
    <p:sldId id="424" r:id="rId45"/>
    <p:sldId id="425" r:id="rId46"/>
    <p:sldId id="316" r:id="rId47"/>
    <p:sldId id="483" r:id="rId48"/>
    <p:sldId id="470" r:id="rId49"/>
    <p:sldId id="480" r:id="rId50"/>
    <p:sldId id="277" r:id="rId51"/>
    <p:sldId id="461" r:id="rId52"/>
    <p:sldId id="392" r:id="rId53"/>
    <p:sldId id="481" r:id="rId54"/>
    <p:sldId id="482" r:id="rId55"/>
    <p:sldId id="394" r:id="rId56"/>
    <p:sldId id="398" r:id="rId57"/>
    <p:sldId id="400" r:id="rId58"/>
    <p:sldId id="463" r:id="rId59"/>
    <p:sldId id="484" r:id="rId60"/>
    <p:sldId id="485" r:id="rId61"/>
    <p:sldId id="486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07"/>
    <p:restoredTop sz="94663"/>
  </p:normalViewPr>
  <p:slideViewPr>
    <p:cSldViewPr snapToGrid="0" snapToObjects="1">
      <p:cViewPr varScale="1">
        <p:scale>
          <a:sx n="148" d="100"/>
          <a:sy n="148" d="100"/>
        </p:scale>
        <p:origin x="224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229D3F-2721-4B5B-BB07-5BE83AF49E9E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0F7ADD4D-AF2A-4228-B7AE-B18D32DC7834}">
      <dgm:prSet/>
      <dgm:spPr/>
      <dgm:t>
        <a:bodyPr/>
        <a:lstStyle/>
        <a:p>
          <a:r>
            <a:rPr lang="en-US"/>
            <a:t>Preterm birth</a:t>
          </a:r>
        </a:p>
      </dgm:t>
    </dgm:pt>
    <dgm:pt modelId="{328ED77F-8B09-491F-B73E-58744FB45AFA}" type="parTrans" cxnId="{0BDCD9C7-1C7D-4F3E-B1F5-A63108ACA314}">
      <dgm:prSet/>
      <dgm:spPr/>
      <dgm:t>
        <a:bodyPr/>
        <a:lstStyle/>
        <a:p>
          <a:endParaRPr lang="en-US"/>
        </a:p>
      </dgm:t>
    </dgm:pt>
    <dgm:pt modelId="{840CB216-F555-476E-96A8-A4FF38492755}" type="sibTrans" cxnId="{0BDCD9C7-1C7D-4F3E-B1F5-A63108ACA314}">
      <dgm:prSet/>
      <dgm:spPr/>
      <dgm:t>
        <a:bodyPr/>
        <a:lstStyle/>
        <a:p>
          <a:endParaRPr lang="en-US"/>
        </a:p>
      </dgm:t>
    </dgm:pt>
    <dgm:pt modelId="{3DA38FF0-3E3A-4ED4-A1DA-B75F1C6A7A9B}">
      <dgm:prSet/>
      <dgm:spPr/>
      <dgm:t>
        <a:bodyPr/>
        <a:lstStyle/>
        <a:p>
          <a:r>
            <a:rPr lang="en-US"/>
            <a:t>Labor and iatrogenic (caused by the cure)</a:t>
          </a:r>
        </a:p>
      </dgm:t>
    </dgm:pt>
    <dgm:pt modelId="{0C167337-89DA-4B18-874A-D382CD9AC2FC}" type="parTrans" cxnId="{4D58FABE-8D1F-426A-B711-DD210D887049}">
      <dgm:prSet/>
      <dgm:spPr/>
      <dgm:t>
        <a:bodyPr/>
        <a:lstStyle/>
        <a:p>
          <a:endParaRPr lang="en-US"/>
        </a:p>
      </dgm:t>
    </dgm:pt>
    <dgm:pt modelId="{9DD5F858-8034-4298-9938-F168B74B0981}" type="sibTrans" cxnId="{4D58FABE-8D1F-426A-B711-DD210D887049}">
      <dgm:prSet/>
      <dgm:spPr/>
      <dgm:t>
        <a:bodyPr/>
        <a:lstStyle/>
        <a:p>
          <a:endParaRPr lang="en-US"/>
        </a:p>
      </dgm:t>
    </dgm:pt>
    <dgm:pt modelId="{874D58B3-9203-4E91-963A-6D3402F2BD69}">
      <dgm:prSet/>
      <dgm:spPr/>
      <dgm:t>
        <a:bodyPr/>
        <a:lstStyle/>
        <a:p>
          <a:r>
            <a:rPr lang="en-US" dirty="0"/>
            <a:t>Prevalent, 8% in Canada over half are unknown cause (idiopathic)</a:t>
          </a:r>
        </a:p>
      </dgm:t>
    </dgm:pt>
    <dgm:pt modelId="{AB03E841-5D2C-4AD6-89B1-40759DE9D42B}" type="parTrans" cxnId="{4A396B0D-3733-4F5D-9440-B5ACE24AD9AD}">
      <dgm:prSet/>
      <dgm:spPr/>
      <dgm:t>
        <a:bodyPr/>
        <a:lstStyle/>
        <a:p>
          <a:endParaRPr lang="en-US"/>
        </a:p>
      </dgm:t>
    </dgm:pt>
    <dgm:pt modelId="{459E5BCE-CD5E-4638-9FB9-D9A49C777B4A}" type="sibTrans" cxnId="{4A396B0D-3733-4F5D-9440-B5ACE24AD9AD}">
      <dgm:prSet/>
      <dgm:spPr/>
      <dgm:t>
        <a:bodyPr/>
        <a:lstStyle/>
        <a:p>
          <a:endParaRPr lang="en-US"/>
        </a:p>
      </dgm:t>
    </dgm:pt>
    <dgm:pt modelId="{BBB4C2A2-25CF-46FC-B3CB-CC235CCB2132}">
      <dgm:prSet/>
      <dgm:spPr/>
      <dgm:t>
        <a:bodyPr/>
        <a:lstStyle/>
        <a:p>
          <a:r>
            <a:rPr lang="en-US"/>
            <a:t>No real treatments, anecdotal</a:t>
          </a:r>
        </a:p>
      </dgm:t>
    </dgm:pt>
    <dgm:pt modelId="{DF385EFF-90BD-412F-80BD-4A992780AE61}" type="parTrans" cxnId="{981F7094-6709-452A-AC63-EA224846AB2B}">
      <dgm:prSet/>
      <dgm:spPr/>
      <dgm:t>
        <a:bodyPr/>
        <a:lstStyle/>
        <a:p>
          <a:endParaRPr lang="en-US"/>
        </a:p>
      </dgm:t>
    </dgm:pt>
    <dgm:pt modelId="{FF907FF6-A4FE-487D-9638-B99CF8908767}" type="sibTrans" cxnId="{981F7094-6709-452A-AC63-EA224846AB2B}">
      <dgm:prSet/>
      <dgm:spPr/>
      <dgm:t>
        <a:bodyPr/>
        <a:lstStyle/>
        <a:p>
          <a:endParaRPr lang="en-US"/>
        </a:p>
      </dgm:t>
    </dgm:pt>
    <dgm:pt modelId="{E64C5195-E457-43B2-97F3-E0184140E26E}">
      <dgm:prSet/>
      <dgm:spPr/>
      <dgm:t>
        <a:bodyPr/>
        <a:lstStyle/>
        <a:p>
          <a:r>
            <a:rPr lang="en-US"/>
            <a:t>Premature births cost about $25 billion in the USA</a:t>
          </a:r>
        </a:p>
      </dgm:t>
    </dgm:pt>
    <dgm:pt modelId="{896B32DA-CDED-4D11-82BC-7D9165E4E5E1}" type="parTrans" cxnId="{4393E524-510A-4007-BD81-296F63F82F7E}">
      <dgm:prSet/>
      <dgm:spPr/>
      <dgm:t>
        <a:bodyPr/>
        <a:lstStyle/>
        <a:p>
          <a:endParaRPr lang="en-US"/>
        </a:p>
      </dgm:t>
    </dgm:pt>
    <dgm:pt modelId="{35096FF2-5E70-472D-9304-7B18D28147F7}" type="sibTrans" cxnId="{4393E524-510A-4007-BD81-296F63F82F7E}">
      <dgm:prSet/>
      <dgm:spPr/>
      <dgm:t>
        <a:bodyPr/>
        <a:lstStyle/>
        <a:p>
          <a:endParaRPr lang="en-US"/>
        </a:p>
      </dgm:t>
    </dgm:pt>
    <dgm:pt modelId="{8D715474-CC76-4391-A315-BBE625D59066}">
      <dgm:prSet/>
      <dgm:spPr/>
      <dgm:t>
        <a:bodyPr/>
        <a:lstStyle/>
        <a:p>
          <a:r>
            <a:rPr lang="en-US"/>
            <a:t>Preeclampsia</a:t>
          </a:r>
        </a:p>
      </dgm:t>
    </dgm:pt>
    <dgm:pt modelId="{129DFD88-9E0E-49D7-94D8-A911A6E5ACCC}" type="parTrans" cxnId="{1299305A-229A-49BB-8BD6-512277E4B18A}">
      <dgm:prSet/>
      <dgm:spPr/>
      <dgm:t>
        <a:bodyPr/>
        <a:lstStyle/>
        <a:p>
          <a:endParaRPr lang="en-US"/>
        </a:p>
      </dgm:t>
    </dgm:pt>
    <dgm:pt modelId="{20810649-F0AC-4BD6-A656-9A5F46AD4015}" type="sibTrans" cxnId="{1299305A-229A-49BB-8BD6-512277E4B18A}">
      <dgm:prSet/>
      <dgm:spPr/>
      <dgm:t>
        <a:bodyPr/>
        <a:lstStyle/>
        <a:p>
          <a:endParaRPr lang="en-US"/>
        </a:p>
      </dgm:t>
    </dgm:pt>
    <dgm:pt modelId="{536F83ED-5D8D-4C94-8171-34D39A28B7B8}">
      <dgm:prSet/>
      <dgm:spPr/>
      <dgm:t>
        <a:bodyPr/>
        <a:lstStyle/>
        <a:p>
          <a:r>
            <a:rPr lang="en-US"/>
            <a:t>Systemic disease, hypertension, lethal</a:t>
          </a:r>
        </a:p>
      </dgm:t>
    </dgm:pt>
    <dgm:pt modelId="{08E7FA60-6A08-4728-B443-1374B29F04EE}" type="parTrans" cxnId="{314924C3-0279-4D76-954B-7B991A3E6D40}">
      <dgm:prSet/>
      <dgm:spPr/>
      <dgm:t>
        <a:bodyPr/>
        <a:lstStyle/>
        <a:p>
          <a:endParaRPr lang="en-US"/>
        </a:p>
      </dgm:t>
    </dgm:pt>
    <dgm:pt modelId="{055E9CA9-CFE4-43CF-A7A6-F80935869BBE}" type="sibTrans" cxnId="{314924C3-0279-4D76-954B-7B991A3E6D40}">
      <dgm:prSet/>
      <dgm:spPr/>
      <dgm:t>
        <a:bodyPr/>
        <a:lstStyle/>
        <a:p>
          <a:endParaRPr lang="en-US"/>
        </a:p>
      </dgm:t>
    </dgm:pt>
    <dgm:pt modelId="{8CE8C98B-58E2-4DDD-A12E-02B4363C62B9}">
      <dgm:prSet/>
      <dgm:spPr/>
      <dgm:t>
        <a:bodyPr/>
        <a:lstStyle/>
        <a:p>
          <a:r>
            <a:rPr lang="en-US" dirty="0"/>
            <a:t>Begins around the 25th week of pregnancy</a:t>
          </a:r>
        </a:p>
      </dgm:t>
    </dgm:pt>
    <dgm:pt modelId="{5659ABB6-D364-4020-9B2F-0DBB40F9EF96}" type="parTrans" cxnId="{424C5F21-E732-4E56-A97C-DDD59563DD78}">
      <dgm:prSet/>
      <dgm:spPr/>
      <dgm:t>
        <a:bodyPr/>
        <a:lstStyle/>
        <a:p>
          <a:endParaRPr lang="en-US"/>
        </a:p>
      </dgm:t>
    </dgm:pt>
    <dgm:pt modelId="{CB1E57E9-0007-4E2F-BACA-42E56D087B72}" type="sibTrans" cxnId="{424C5F21-E732-4E56-A97C-DDD59563DD78}">
      <dgm:prSet/>
      <dgm:spPr/>
      <dgm:t>
        <a:bodyPr/>
        <a:lstStyle/>
        <a:p>
          <a:endParaRPr lang="en-US"/>
        </a:p>
      </dgm:t>
    </dgm:pt>
    <dgm:pt modelId="{46B8D1EA-1E1E-4496-8E99-48B9DF038F44}">
      <dgm:prSet/>
      <dgm:spPr/>
      <dgm:t>
        <a:bodyPr/>
        <a:lstStyle/>
        <a:p>
          <a:r>
            <a:rPr lang="en-US" dirty="0"/>
            <a:t>Leading cause of fetal and maternal death in the developing world, &gt;70,000 maternal and 500,000 neonatal deaths per year</a:t>
          </a:r>
        </a:p>
      </dgm:t>
    </dgm:pt>
    <dgm:pt modelId="{96091A40-2CE9-4A16-AD03-736D802D99F0}" type="parTrans" cxnId="{BAA4D77D-63C0-4F24-A475-8C5DA7C532AB}">
      <dgm:prSet/>
      <dgm:spPr/>
      <dgm:t>
        <a:bodyPr/>
        <a:lstStyle/>
        <a:p>
          <a:endParaRPr lang="en-US"/>
        </a:p>
      </dgm:t>
    </dgm:pt>
    <dgm:pt modelId="{DDD0803F-2F3F-4267-8BE0-33F8E216804F}" type="sibTrans" cxnId="{BAA4D77D-63C0-4F24-A475-8C5DA7C532AB}">
      <dgm:prSet/>
      <dgm:spPr/>
      <dgm:t>
        <a:bodyPr/>
        <a:lstStyle/>
        <a:p>
          <a:endParaRPr lang="en-US"/>
        </a:p>
      </dgm:t>
    </dgm:pt>
    <dgm:pt modelId="{46A72731-7F74-4484-8132-CFEF0591E459}">
      <dgm:prSet/>
      <dgm:spPr/>
      <dgm:t>
        <a:bodyPr/>
        <a:lstStyle/>
        <a:p>
          <a:r>
            <a:rPr lang="en-US"/>
            <a:t>One third of all hospital admissions during pregnancy</a:t>
          </a:r>
        </a:p>
      </dgm:t>
    </dgm:pt>
    <dgm:pt modelId="{FE0C6ADB-BA2D-4750-8801-98A375B630F0}" type="parTrans" cxnId="{36AD7F5A-458D-44F0-889C-1336C45A6FE8}">
      <dgm:prSet/>
      <dgm:spPr/>
      <dgm:t>
        <a:bodyPr/>
        <a:lstStyle/>
        <a:p>
          <a:endParaRPr lang="en-US"/>
        </a:p>
      </dgm:t>
    </dgm:pt>
    <dgm:pt modelId="{0038F41D-892E-40E5-A539-7D4DC938A41B}" type="sibTrans" cxnId="{36AD7F5A-458D-44F0-889C-1336C45A6FE8}">
      <dgm:prSet/>
      <dgm:spPr/>
      <dgm:t>
        <a:bodyPr/>
        <a:lstStyle/>
        <a:p>
          <a:endParaRPr lang="en-US"/>
        </a:p>
      </dgm:t>
    </dgm:pt>
    <dgm:pt modelId="{0B31FEF6-7FBD-D94C-AA16-0753D8F2E0BE}">
      <dgm:prSet/>
      <dgm:spPr/>
      <dgm:t>
        <a:bodyPr/>
        <a:lstStyle/>
        <a:p>
          <a:pPr rtl="0"/>
          <a:r>
            <a:rPr lang="en-US" dirty="0"/>
            <a:t>Affects 5-8% of all pregnancies globally</a:t>
          </a:r>
        </a:p>
      </dgm:t>
    </dgm:pt>
    <dgm:pt modelId="{A08937B0-8317-0C42-A0DD-4881DC7C5DE1}" type="parTrans" cxnId="{BFE3E760-5414-4E4B-B003-77C000B600DF}">
      <dgm:prSet/>
      <dgm:spPr/>
      <dgm:t>
        <a:bodyPr/>
        <a:lstStyle/>
        <a:p>
          <a:endParaRPr lang="en-US"/>
        </a:p>
      </dgm:t>
    </dgm:pt>
    <dgm:pt modelId="{D7C92974-1528-7F4B-AD57-49580FBB0371}" type="sibTrans" cxnId="{BFE3E760-5414-4E4B-B003-77C000B600DF}">
      <dgm:prSet/>
      <dgm:spPr/>
      <dgm:t>
        <a:bodyPr/>
        <a:lstStyle/>
        <a:p>
          <a:endParaRPr lang="en-US"/>
        </a:p>
      </dgm:t>
    </dgm:pt>
    <dgm:pt modelId="{290E5681-CFCC-1A49-891B-98B5771438F3}" type="pres">
      <dgm:prSet presAssocID="{0C229D3F-2721-4B5B-BB07-5BE83AF49E9E}" presName="linear" presStyleCnt="0">
        <dgm:presLayoutVars>
          <dgm:dir/>
          <dgm:animLvl val="lvl"/>
          <dgm:resizeHandles val="exact"/>
        </dgm:presLayoutVars>
      </dgm:prSet>
      <dgm:spPr/>
    </dgm:pt>
    <dgm:pt modelId="{7D85176B-4827-4B46-925E-03FFE98CBCF8}" type="pres">
      <dgm:prSet presAssocID="{0F7ADD4D-AF2A-4228-B7AE-B18D32DC7834}" presName="parentLin" presStyleCnt="0"/>
      <dgm:spPr/>
    </dgm:pt>
    <dgm:pt modelId="{6F404DF1-CBA5-CA4B-B189-1BB496FF5B06}" type="pres">
      <dgm:prSet presAssocID="{0F7ADD4D-AF2A-4228-B7AE-B18D32DC7834}" presName="parentLeftMargin" presStyleLbl="node1" presStyleIdx="0" presStyleCnt="2"/>
      <dgm:spPr/>
    </dgm:pt>
    <dgm:pt modelId="{49536488-7D10-6D43-A7DA-BEBAFA337B7F}" type="pres">
      <dgm:prSet presAssocID="{0F7ADD4D-AF2A-4228-B7AE-B18D32DC783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0D707D7-6014-FD47-B882-D98D1D6CDEA1}" type="pres">
      <dgm:prSet presAssocID="{0F7ADD4D-AF2A-4228-B7AE-B18D32DC7834}" presName="negativeSpace" presStyleCnt="0"/>
      <dgm:spPr/>
    </dgm:pt>
    <dgm:pt modelId="{400E54CB-583C-4F43-AD31-F153B1644FC7}" type="pres">
      <dgm:prSet presAssocID="{0F7ADD4D-AF2A-4228-B7AE-B18D32DC7834}" presName="childText" presStyleLbl="conFgAcc1" presStyleIdx="0" presStyleCnt="2">
        <dgm:presLayoutVars>
          <dgm:bulletEnabled val="1"/>
        </dgm:presLayoutVars>
      </dgm:prSet>
      <dgm:spPr/>
    </dgm:pt>
    <dgm:pt modelId="{20411F22-F870-8F4D-B9AE-4CF5D6FFD350}" type="pres">
      <dgm:prSet presAssocID="{840CB216-F555-476E-96A8-A4FF38492755}" presName="spaceBetweenRectangles" presStyleCnt="0"/>
      <dgm:spPr/>
    </dgm:pt>
    <dgm:pt modelId="{0C9C54AB-F763-6748-BB53-8EAE6BD98385}" type="pres">
      <dgm:prSet presAssocID="{8D715474-CC76-4391-A315-BBE625D59066}" presName="parentLin" presStyleCnt="0"/>
      <dgm:spPr/>
    </dgm:pt>
    <dgm:pt modelId="{D985190D-7BB7-8746-A9E5-CFA3E6BB7DA4}" type="pres">
      <dgm:prSet presAssocID="{8D715474-CC76-4391-A315-BBE625D59066}" presName="parentLeftMargin" presStyleLbl="node1" presStyleIdx="0" presStyleCnt="2"/>
      <dgm:spPr/>
    </dgm:pt>
    <dgm:pt modelId="{73CB9440-1FB1-2642-948D-5832B14347D8}" type="pres">
      <dgm:prSet presAssocID="{8D715474-CC76-4391-A315-BBE625D5906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65B09C6-3E59-374F-982D-68261FC55E32}" type="pres">
      <dgm:prSet presAssocID="{8D715474-CC76-4391-A315-BBE625D59066}" presName="negativeSpace" presStyleCnt="0"/>
      <dgm:spPr/>
    </dgm:pt>
    <dgm:pt modelId="{7D897892-7237-1B4B-9325-BBFA5B34A66A}" type="pres">
      <dgm:prSet presAssocID="{8D715474-CC76-4391-A315-BBE625D59066}" presName="childText" presStyleLbl="conFgAcc1" presStyleIdx="1" presStyleCnt="2" custLinFactNeighborY="42937">
        <dgm:presLayoutVars>
          <dgm:bulletEnabled val="1"/>
        </dgm:presLayoutVars>
      </dgm:prSet>
      <dgm:spPr/>
    </dgm:pt>
  </dgm:ptLst>
  <dgm:cxnLst>
    <dgm:cxn modelId="{4A396B0D-3733-4F5D-9440-B5ACE24AD9AD}" srcId="{0F7ADD4D-AF2A-4228-B7AE-B18D32DC7834}" destId="{874D58B3-9203-4E91-963A-6D3402F2BD69}" srcOrd="1" destOrd="0" parTransId="{AB03E841-5D2C-4AD6-89B1-40759DE9D42B}" sibTransId="{459E5BCE-CD5E-4638-9FB9-D9A49C777B4A}"/>
    <dgm:cxn modelId="{07642E13-E29A-1A42-9F12-9E1793743C16}" type="presOf" srcId="{0F7ADD4D-AF2A-4228-B7AE-B18D32DC7834}" destId="{49536488-7D10-6D43-A7DA-BEBAFA337B7F}" srcOrd="1" destOrd="0" presId="urn:microsoft.com/office/officeart/2005/8/layout/list1"/>
    <dgm:cxn modelId="{9DEC3517-E891-1341-8E10-64D5AD711AB0}" type="presOf" srcId="{8D715474-CC76-4391-A315-BBE625D59066}" destId="{73CB9440-1FB1-2642-948D-5832B14347D8}" srcOrd="1" destOrd="0" presId="urn:microsoft.com/office/officeart/2005/8/layout/list1"/>
    <dgm:cxn modelId="{424C5F21-E732-4E56-A97C-DDD59563DD78}" srcId="{8D715474-CC76-4391-A315-BBE625D59066}" destId="{8CE8C98B-58E2-4DDD-A12E-02B4363C62B9}" srcOrd="1" destOrd="0" parTransId="{5659ABB6-D364-4020-9B2F-0DBB40F9EF96}" sibTransId="{CB1E57E9-0007-4E2F-BACA-42E56D087B72}"/>
    <dgm:cxn modelId="{5EEAC624-D55F-6A4E-B6A5-645A61D5BD16}" type="presOf" srcId="{8CE8C98B-58E2-4DDD-A12E-02B4363C62B9}" destId="{7D897892-7237-1B4B-9325-BBFA5B34A66A}" srcOrd="0" destOrd="1" presId="urn:microsoft.com/office/officeart/2005/8/layout/list1"/>
    <dgm:cxn modelId="{4393E524-510A-4007-BD81-296F63F82F7E}" srcId="{0F7ADD4D-AF2A-4228-B7AE-B18D32DC7834}" destId="{E64C5195-E457-43B2-97F3-E0184140E26E}" srcOrd="3" destOrd="0" parTransId="{896B32DA-CDED-4D11-82BC-7D9165E4E5E1}" sibTransId="{35096FF2-5E70-472D-9304-7B18D28147F7}"/>
    <dgm:cxn modelId="{F198E52D-AECF-7348-80D3-BCDCD548BFD8}" type="presOf" srcId="{536F83ED-5D8D-4C94-8171-34D39A28B7B8}" destId="{7D897892-7237-1B4B-9325-BBFA5B34A66A}" srcOrd="0" destOrd="0" presId="urn:microsoft.com/office/officeart/2005/8/layout/list1"/>
    <dgm:cxn modelId="{5AF57636-6BD7-944A-B8F5-D5F6821E4AAD}" type="presOf" srcId="{46B8D1EA-1E1E-4496-8E99-48B9DF038F44}" destId="{7D897892-7237-1B4B-9325-BBFA5B34A66A}" srcOrd="0" destOrd="3" presId="urn:microsoft.com/office/officeart/2005/8/layout/list1"/>
    <dgm:cxn modelId="{7860CF36-FE10-0D43-892D-AED9AD23F4E4}" type="presOf" srcId="{874D58B3-9203-4E91-963A-6D3402F2BD69}" destId="{400E54CB-583C-4F43-AD31-F153B1644FC7}" srcOrd="0" destOrd="1" presId="urn:microsoft.com/office/officeart/2005/8/layout/list1"/>
    <dgm:cxn modelId="{980B1B3A-E311-D448-8ED7-F5C87DAE653A}" type="presOf" srcId="{8D715474-CC76-4391-A315-BBE625D59066}" destId="{D985190D-7BB7-8746-A9E5-CFA3E6BB7DA4}" srcOrd="0" destOrd="0" presId="urn:microsoft.com/office/officeart/2005/8/layout/list1"/>
    <dgm:cxn modelId="{1299305A-229A-49BB-8BD6-512277E4B18A}" srcId="{0C229D3F-2721-4B5B-BB07-5BE83AF49E9E}" destId="{8D715474-CC76-4391-A315-BBE625D59066}" srcOrd="1" destOrd="0" parTransId="{129DFD88-9E0E-49D7-94D8-A911A6E5ACCC}" sibTransId="{20810649-F0AC-4BD6-A656-9A5F46AD4015}"/>
    <dgm:cxn modelId="{36AD7F5A-458D-44F0-889C-1336C45A6FE8}" srcId="{8D715474-CC76-4391-A315-BBE625D59066}" destId="{46A72731-7F74-4484-8132-CFEF0591E459}" srcOrd="4" destOrd="0" parTransId="{FE0C6ADB-BA2D-4750-8801-98A375B630F0}" sibTransId="{0038F41D-892E-40E5-A539-7D4DC938A41B}"/>
    <dgm:cxn modelId="{BFE3E760-5414-4E4B-B003-77C000B600DF}" srcId="{8D715474-CC76-4391-A315-BBE625D59066}" destId="{0B31FEF6-7FBD-D94C-AA16-0753D8F2E0BE}" srcOrd="2" destOrd="0" parTransId="{A08937B0-8317-0C42-A0DD-4881DC7C5DE1}" sibTransId="{D7C92974-1528-7F4B-AD57-49580FBB0371}"/>
    <dgm:cxn modelId="{ED2F2563-F28D-2645-B30F-86A89AC78CC6}" type="presOf" srcId="{0C229D3F-2721-4B5B-BB07-5BE83AF49E9E}" destId="{290E5681-CFCC-1A49-891B-98B5771438F3}" srcOrd="0" destOrd="0" presId="urn:microsoft.com/office/officeart/2005/8/layout/list1"/>
    <dgm:cxn modelId="{8AD6EB67-A94B-8A40-898B-1440A213E71F}" type="presOf" srcId="{BBB4C2A2-25CF-46FC-B3CB-CC235CCB2132}" destId="{400E54CB-583C-4F43-AD31-F153B1644FC7}" srcOrd="0" destOrd="2" presId="urn:microsoft.com/office/officeart/2005/8/layout/list1"/>
    <dgm:cxn modelId="{BEEB1975-EC20-254E-858F-47BFE7617332}" type="presOf" srcId="{3DA38FF0-3E3A-4ED4-A1DA-B75F1C6A7A9B}" destId="{400E54CB-583C-4F43-AD31-F153B1644FC7}" srcOrd="0" destOrd="0" presId="urn:microsoft.com/office/officeart/2005/8/layout/list1"/>
    <dgm:cxn modelId="{EFF1A177-8DEE-EC41-B207-79096AA03B6F}" type="presOf" srcId="{E64C5195-E457-43B2-97F3-E0184140E26E}" destId="{400E54CB-583C-4F43-AD31-F153B1644FC7}" srcOrd="0" destOrd="3" presId="urn:microsoft.com/office/officeart/2005/8/layout/list1"/>
    <dgm:cxn modelId="{BAA4D77D-63C0-4F24-A475-8C5DA7C532AB}" srcId="{8D715474-CC76-4391-A315-BBE625D59066}" destId="{46B8D1EA-1E1E-4496-8E99-48B9DF038F44}" srcOrd="3" destOrd="0" parTransId="{96091A40-2CE9-4A16-AD03-736D802D99F0}" sibTransId="{DDD0803F-2F3F-4267-8BE0-33F8E216804F}"/>
    <dgm:cxn modelId="{981F7094-6709-452A-AC63-EA224846AB2B}" srcId="{0F7ADD4D-AF2A-4228-B7AE-B18D32DC7834}" destId="{BBB4C2A2-25CF-46FC-B3CB-CC235CCB2132}" srcOrd="2" destOrd="0" parTransId="{DF385EFF-90BD-412F-80BD-4A992780AE61}" sibTransId="{FF907FF6-A4FE-487D-9638-B99CF8908767}"/>
    <dgm:cxn modelId="{42023DB0-034A-064C-9CA5-5E22AD2278C4}" type="presOf" srcId="{0F7ADD4D-AF2A-4228-B7AE-B18D32DC7834}" destId="{6F404DF1-CBA5-CA4B-B189-1BB496FF5B06}" srcOrd="0" destOrd="0" presId="urn:microsoft.com/office/officeart/2005/8/layout/list1"/>
    <dgm:cxn modelId="{4D58FABE-8D1F-426A-B711-DD210D887049}" srcId="{0F7ADD4D-AF2A-4228-B7AE-B18D32DC7834}" destId="{3DA38FF0-3E3A-4ED4-A1DA-B75F1C6A7A9B}" srcOrd="0" destOrd="0" parTransId="{0C167337-89DA-4B18-874A-D382CD9AC2FC}" sibTransId="{9DD5F858-8034-4298-9938-F168B74B0981}"/>
    <dgm:cxn modelId="{314924C3-0279-4D76-954B-7B991A3E6D40}" srcId="{8D715474-CC76-4391-A315-BBE625D59066}" destId="{536F83ED-5D8D-4C94-8171-34D39A28B7B8}" srcOrd="0" destOrd="0" parTransId="{08E7FA60-6A08-4728-B443-1374B29F04EE}" sibTransId="{055E9CA9-CFE4-43CF-A7A6-F80935869BBE}"/>
    <dgm:cxn modelId="{0BDCD9C7-1C7D-4F3E-B1F5-A63108ACA314}" srcId="{0C229D3F-2721-4B5B-BB07-5BE83AF49E9E}" destId="{0F7ADD4D-AF2A-4228-B7AE-B18D32DC7834}" srcOrd="0" destOrd="0" parTransId="{328ED77F-8B09-491F-B73E-58744FB45AFA}" sibTransId="{840CB216-F555-476E-96A8-A4FF38492755}"/>
    <dgm:cxn modelId="{2487C5CE-0078-5643-85A3-816F11FA2C6F}" type="presOf" srcId="{0B31FEF6-7FBD-D94C-AA16-0753D8F2E0BE}" destId="{7D897892-7237-1B4B-9325-BBFA5B34A66A}" srcOrd="0" destOrd="2" presId="urn:microsoft.com/office/officeart/2005/8/layout/list1"/>
    <dgm:cxn modelId="{AB4B34F0-9A82-0042-A5C9-622B1449F746}" type="presOf" srcId="{46A72731-7F74-4484-8132-CFEF0591E459}" destId="{7D897892-7237-1B4B-9325-BBFA5B34A66A}" srcOrd="0" destOrd="4" presId="urn:microsoft.com/office/officeart/2005/8/layout/list1"/>
    <dgm:cxn modelId="{5F39F216-70BA-E542-BFD6-F2902DF0D683}" type="presParOf" srcId="{290E5681-CFCC-1A49-891B-98B5771438F3}" destId="{7D85176B-4827-4B46-925E-03FFE98CBCF8}" srcOrd="0" destOrd="0" presId="urn:microsoft.com/office/officeart/2005/8/layout/list1"/>
    <dgm:cxn modelId="{F78B5DA0-85B4-BA47-AF61-8C61D9BB1DE0}" type="presParOf" srcId="{7D85176B-4827-4B46-925E-03FFE98CBCF8}" destId="{6F404DF1-CBA5-CA4B-B189-1BB496FF5B06}" srcOrd="0" destOrd="0" presId="urn:microsoft.com/office/officeart/2005/8/layout/list1"/>
    <dgm:cxn modelId="{9FFB721C-18DA-B245-A1B7-311F07A6E863}" type="presParOf" srcId="{7D85176B-4827-4B46-925E-03FFE98CBCF8}" destId="{49536488-7D10-6D43-A7DA-BEBAFA337B7F}" srcOrd="1" destOrd="0" presId="urn:microsoft.com/office/officeart/2005/8/layout/list1"/>
    <dgm:cxn modelId="{21D016DF-98F7-394A-BA84-BB0F5D48EF1C}" type="presParOf" srcId="{290E5681-CFCC-1A49-891B-98B5771438F3}" destId="{60D707D7-6014-FD47-B882-D98D1D6CDEA1}" srcOrd="1" destOrd="0" presId="urn:microsoft.com/office/officeart/2005/8/layout/list1"/>
    <dgm:cxn modelId="{D31B96E5-69F5-6246-81A1-42E66EAAE3E3}" type="presParOf" srcId="{290E5681-CFCC-1A49-891B-98B5771438F3}" destId="{400E54CB-583C-4F43-AD31-F153B1644FC7}" srcOrd="2" destOrd="0" presId="urn:microsoft.com/office/officeart/2005/8/layout/list1"/>
    <dgm:cxn modelId="{BFD669DC-AC88-4847-B3D8-C7336997B781}" type="presParOf" srcId="{290E5681-CFCC-1A49-891B-98B5771438F3}" destId="{20411F22-F870-8F4D-B9AE-4CF5D6FFD350}" srcOrd="3" destOrd="0" presId="urn:microsoft.com/office/officeart/2005/8/layout/list1"/>
    <dgm:cxn modelId="{129C2170-5460-854F-BC87-41BE981F41FB}" type="presParOf" srcId="{290E5681-CFCC-1A49-891B-98B5771438F3}" destId="{0C9C54AB-F763-6748-BB53-8EAE6BD98385}" srcOrd="4" destOrd="0" presId="urn:microsoft.com/office/officeart/2005/8/layout/list1"/>
    <dgm:cxn modelId="{DF814AE5-4047-3847-892D-FD5475AE8BFF}" type="presParOf" srcId="{0C9C54AB-F763-6748-BB53-8EAE6BD98385}" destId="{D985190D-7BB7-8746-A9E5-CFA3E6BB7DA4}" srcOrd="0" destOrd="0" presId="urn:microsoft.com/office/officeart/2005/8/layout/list1"/>
    <dgm:cxn modelId="{B333FC29-894B-2A49-A505-53949D1EF878}" type="presParOf" srcId="{0C9C54AB-F763-6748-BB53-8EAE6BD98385}" destId="{73CB9440-1FB1-2642-948D-5832B14347D8}" srcOrd="1" destOrd="0" presId="urn:microsoft.com/office/officeart/2005/8/layout/list1"/>
    <dgm:cxn modelId="{6F0F44C7-136F-A348-A800-F9D8C0373E73}" type="presParOf" srcId="{290E5681-CFCC-1A49-891B-98B5771438F3}" destId="{C65B09C6-3E59-374F-982D-68261FC55E32}" srcOrd="5" destOrd="0" presId="urn:microsoft.com/office/officeart/2005/8/layout/list1"/>
    <dgm:cxn modelId="{CDE4A271-3031-A04D-925E-380AF64FD9D9}" type="presParOf" srcId="{290E5681-CFCC-1A49-891B-98B5771438F3}" destId="{7D897892-7237-1B4B-9325-BBFA5B34A66A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0E54CB-583C-4F43-AD31-F153B1644FC7}">
      <dsp:nvSpPr>
        <dsp:cNvPr id="0" name=""/>
        <dsp:cNvSpPr/>
      </dsp:nvSpPr>
      <dsp:spPr>
        <a:xfrm>
          <a:off x="0" y="437436"/>
          <a:ext cx="7315200" cy="2249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7741" tIns="437388" rIns="567741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Labor and iatrogenic (caused by the cure)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Prevalent, 8% in Canada over half are unknown cause (idiopathic)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No real treatments, anecdotal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Premature births cost about $25 billion in the USA</a:t>
          </a:r>
        </a:p>
      </dsp:txBody>
      <dsp:txXfrm>
        <a:off x="0" y="437436"/>
        <a:ext cx="7315200" cy="2249100"/>
      </dsp:txXfrm>
    </dsp:sp>
    <dsp:sp modelId="{49536488-7D10-6D43-A7DA-BEBAFA337B7F}">
      <dsp:nvSpPr>
        <dsp:cNvPr id="0" name=""/>
        <dsp:cNvSpPr/>
      </dsp:nvSpPr>
      <dsp:spPr>
        <a:xfrm>
          <a:off x="365760" y="127476"/>
          <a:ext cx="5120640" cy="6199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Preterm birth</a:t>
          </a:r>
        </a:p>
      </dsp:txBody>
      <dsp:txXfrm>
        <a:off x="396022" y="157738"/>
        <a:ext cx="5060116" cy="559396"/>
      </dsp:txXfrm>
    </dsp:sp>
    <dsp:sp modelId="{7D897892-7237-1B4B-9325-BBFA5B34A66A}">
      <dsp:nvSpPr>
        <dsp:cNvPr id="0" name=""/>
        <dsp:cNvSpPr/>
      </dsp:nvSpPr>
      <dsp:spPr>
        <a:xfrm>
          <a:off x="0" y="3237374"/>
          <a:ext cx="7315200" cy="28444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67741" tIns="437388" rIns="567741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Systemic disease, hypertension, lethal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Begins around the 25th week of pregnancy</a:t>
          </a:r>
        </a:p>
        <a:p>
          <a:pPr marL="228600" lvl="1" indent="-228600" algn="l" defTabSz="93345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Affects 5-8% of all pregnancies globally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/>
            <a:t>Leading cause of fetal and maternal death in the developing world, &gt;70,000 maternal and 500,000 neonatal deaths per year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/>
            <a:t>One third of all hospital admissions during pregnancy</a:t>
          </a:r>
        </a:p>
      </dsp:txBody>
      <dsp:txXfrm>
        <a:off x="0" y="3237374"/>
        <a:ext cx="7315200" cy="2844450"/>
      </dsp:txXfrm>
    </dsp:sp>
    <dsp:sp modelId="{73CB9440-1FB1-2642-948D-5832B14347D8}">
      <dsp:nvSpPr>
        <dsp:cNvPr id="0" name=""/>
        <dsp:cNvSpPr/>
      </dsp:nvSpPr>
      <dsp:spPr>
        <a:xfrm>
          <a:off x="365760" y="2799937"/>
          <a:ext cx="5120640" cy="61992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3548" tIns="0" rIns="193548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Preeclampsia</a:t>
          </a:r>
        </a:p>
      </dsp:txBody>
      <dsp:txXfrm>
        <a:off x="396022" y="2830199"/>
        <a:ext cx="5060116" cy="559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064779-D3C2-4D44-876B-4C68EF0F52DF}" type="datetimeFigureOut">
              <a:rPr lang="en-US" smtClean="0"/>
              <a:t>3/21/23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17E418-BB28-F748-A888-97D76BE6F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328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DD120-5220-41C8-A255-B976741E51C2}" type="slidenum">
              <a:rPr lang="en-CA" smtClean="0"/>
              <a:pPr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4575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DD120-5220-41C8-A255-B976741E51C2}" type="slidenum">
              <a:rPr lang="en-CA" smtClean="0"/>
              <a:pPr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9371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DD120-5220-41C8-A255-B976741E51C2}" type="slidenum">
              <a:rPr lang="en-CA" smtClean="0"/>
              <a:pPr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9111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DD120-5220-41C8-A255-B976741E51C2}" type="slidenum">
              <a:rPr lang="en-CA" smtClean="0"/>
              <a:pPr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40313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the placenta does and this is during a</a:t>
            </a:r>
            <a:r>
              <a:rPr lang="en-US" baseline="0"/>
              <a:t> developmental context </a:t>
            </a:r>
            <a:r>
              <a:rPr lang="en-US" baseline="0" err="1"/>
              <a:t>earilest</a:t>
            </a:r>
            <a:r>
              <a:rPr lang="en-US" baseline="0"/>
              <a:t> </a:t>
            </a:r>
            <a:r>
              <a:rPr lang="en-US" baseline="0" err="1"/>
              <a:t>implatation</a:t>
            </a:r>
            <a:r>
              <a:rPr lang="en-US" baseline="0"/>
              <a:t> to term must function at every stage, </a:t>
            </a:r>
          </a:p>
          <a:p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3BA7A-2A81-0446-B344-6167BC5D82FD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7294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Placental hormone secretion is developmentally regulated</a:t>
            </a:r>
          </a:p>
          <a:p>
            <a:r>
              <a:rPr lang="en-US"/>
              <a:t>Beta-HCG (human chorionic gonadotropin)</a:t>
            </a:r>
          </a:p>
          <a:p>
            <a:pPr lvl="1"/>
            <a:r>
              <a:rPr lang="en-US"/>
              <a:t>Maintains the corpus </a:t>
            </a:r>
            <a:r>
              <a:rPr lang="en-US" err="1"/>
              <a:t>colosum</a:t>
            </a:r>
            <a:r>
              <a:rPr lang="en-US"/>
              <a:t> and maintain estradiol productions</a:t>
            </a:r>
          </a:p>
          <a:p>
            <a:r>
              <a:rPr lang="en-US"/>
              <a:t>Placenta generates estrogen and progesterone, </a:t>
            </a:r>
            <a:r>
              <a:rPr lang="en-US" err="1"/>
              <a:t>bHCG</a:t>
            </a:r>
            <a:r>
              <a:rPr lang="en-US"/>
              <a:t> is reduced, </a:t>
            </a:r>
            <a:r>
              <a:rPr lang="en-US" err="1"/>
              <a:t>copus</a:t>
            </a:r>
            <a:r>
              <a:rPr lang="en-US"/>
              <a:t> </a:t>
            </a:r>
            <a:r>
              <a:rPr lang="en-US" err="1"/>
              <a:t>colosum</a:t>
            </a:r>
            <a:r>
              <a:rPr lang="en-US"/>
              <a:t> stops</a:t>
            </a:r>
          </a:p>
          <a:p>
            <a:r>
              <a:rPr lang="en-US"/>
              <a:t>What other endocrine effects does it have?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3BB3D0-7421-1A43-98E1-92A456AB262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3125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Cannot be placenta-centric</a:t>
            </a:r>
            <a:r>
              <a:rPr lang="en-US" baseline="0"/>
              <a:t> in view need to consider the mothers adaptive responses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3BA7A-2A81-0446-B344-6167BC5D82F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47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Cannot be placenta-centric</a:t>
            </a:r>
            <a:r>
              <a:rPr lang="en-US" baseline="0"/>
              <a:t> in view need to consider the mothers adaptive responses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33BA7A-2A81-0446-B344-6167BC5D82FD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591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4B88C-4A8F-0041-BBAF-2A4D533626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A2E3A8-9131-B642-AEC0-735DCE4015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D3A00-108A-BE4C-B708-158F96E9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EFE0-DE5C-FC47-B3B9-E9B970EB5981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D8822-3277-3E4E-BBCE-5563586E1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35BAB-4B80-A741-A486-5355FDE99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6EB5C-A79D-7547-88CE-26D522B32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425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2515E-306D-3646-837B-00F1E1DA1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4D1EE3-2703-1A4B-9147-DCFA72176B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01323-0448-0C4B-8622-D141DF0C7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EFE0-DE5C-FC47-B3B9-E9B970EB5981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1BB73-1D30-604D-9395-2B95F7713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193A-BBDD-4849-B770-5FE806CD7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6EB5C-A79D-7547-88CE-26D522B32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04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BCA828-14E7-D646-B64C-6A73394878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6F9D3F-B916-F448-B08F-C9F9719812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24802-92D9-D74F-8CDF-CB209CE73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EFE0-DE5C-FC47-B3B9-E9B970EB5981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79B8E-CC6F-664A-8DBA-83791A2E0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49EBC-E949-0E4D-ADFC-77D470F1A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6EB5C-A79D-7547-88CE-26D522B32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654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A80E7-B6D4-EA4D-B5AF-28C9BCFC8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ED4D1-A43E-2641-B28D-AC6A1CCD6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075EC-DA8E-B843-A102-C209962DC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EFE0-DE5C-FC47-B3B9-E9B970EB5981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EF041-8F9B-954E-A9AA-AFEB5A1C1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DB6739-C47C-9A4A-A0E4-683574903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6EB5C-A79D-7547-88CE-26D522B32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85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85EDC-6A52-2341-BFB7-E9E02C634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417DCE-E916-244A-A4EE-874B67863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611AA-2152-7846-BF96-906323BFD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EFE0-DE5C-FC47-B3B9-E9B970EB5981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73755-01DF-5A4F-8D0B-3F99964B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0AC5E-5E25-3D48-A49B-D717E2CDE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6EB5C-A79D-7547-88CE-26D522B32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864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EFF25-1AA9-3441-B0A0-4FBDA524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1FB6F-6102-374D-B648-F28D43F75C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BFD3A2-7E3E-2741-A436-41F6BAA2C3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D0F0F3-112F-EE4A-94BC-A3B27E471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EFE0-DE5C-FC47-B3B9-E9B970EB5981}" type="datetimeFigureOut">
              <a:rPr lang="en-US" smtClean="0"/>
              <a:t>3/21/23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D3719F-0E69-2241-AD0E-C6981269A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A61790-9C24-644E-96AD-F768DA530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6EB5C-A79D-7547-88CE-26D522B32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190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80321-03DA-514B-9D9C-916DFC73A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6DD622-A0D3-B44C-BA72-F700C182F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C4900F-A728-874E-A977-1C173F2EA3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3BFF22-9E0E-3942-9B2E-E46A7D887A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F5D55E-7FDA-D247-9622-177A44BB91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F2095B-ACA9-4141-9150-EE8B2CD6B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EFE0-DE5C-FC47-B3B9-E9B970EB5981}" type="datetimeFigureOut">
              <a:rPr lang="en-US" smtClean="0"/>
              <a:t>3/21/23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039BCF-17D3-9C43-B921-989579568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CE0E70-001E-9640-9B77-4A28C7486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6EB5C-A79D-7547-88CE-26D522B32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520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2C33B-B3CD-A049-B9D7-602D56674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114E66-6892-1A4F-98A9-E2636D2E8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EFE0-DE5C-FC47-B3B9-E9B970EB5981}" type="datetimeFigureOut">
              <a:rPr lang="en-US" smtClean="0"/>
              <a:t>3/21/23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EB14A0-E5BA-0C42-AE65-DC3529655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19AA75-E519-1C42-8BEC-A01AC1C3D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6EB5C-A79D-7547-88CE-26D522B32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246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41F71A-728B-584E-B2CA-E99D57FBD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EFE0-DE5C-FC47-B3B9-E9B970EB5981}" type="datetimeFigureOut">
              <a:rPr lang="en-US" smtClean="0"/>
              <a:t>3/21/23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BBF6A7-1146-044A-BD36-525C20671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71C4A-C6CE-894A-8BA5-B3543C2BF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6EB5C-A79D-7547-88CE-26D522B32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00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79776-2443-7642-A190-BD510C1EA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7936B-0EF7-3747-83B4-6AC6D56B3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71674E-5C28-B041-A09D-B6E0BB6A68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B7937B-0D6A-CA47-8ACA-C6F2B5E36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EFE0-DE5C-FC47-B3B9-E9B970EB5981}" type="datetimeFigureOut">
              <a:rPr lang="en-US" smtClean="0"/>
              <a:t>3/21/23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77BE9E-7917-714E-8FA8-64E28F9DA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C1E551-E93C-2C44-AC54-7F216441C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6EB5C-A79D-7547-88CE-26D522B32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820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97DC9-EEB0-A64F-81DB-CF52231BE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A3F363-9CB9-D54E-B7B9-D7791FD9BF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CDFC65-237C-C343-84AE-352B3D4D9C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9DA3D-1224-6243-8A0C-995F8B2E5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EFE0-DE5C-FC47-B3B9-E9B970EB5981}" type="datetimeFigureOut">
              <a:rPr lang="en-US" smtClean="0"/>
              <a:t>3/21/23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9825B9-7F6D-784E-A037-C954A1CE9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9763DB-98F9-7342-AE7B-531E313A3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6EB5C-A79D-7547-88CE-26D522B32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398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930283-89DF-B442-82D7-ECC61E46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0C9E96-25EC-E046-AAD7-4E522F98CF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B3F81-5854-944A-8136-10EE4BCAE1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4EFE0-DE5C-FC47-B3B9-E9B970EB5981}" type="datetimeFigureOut">
              <a:rPr lang="en-US" smtClean="0"/>
              <a:t>3/21/23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A5A90-CAC5-BC4B-912A-D7AA8F209B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213BF-0431-C044-8C4A-0A2E2440B7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36EB5C-A79D-7547-88CE-26D522B32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717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EEA800-5B49-454A-ADBF-CD4F6A8B00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449"/>
          <a:stretch/>
        </p:blipFill>
        <p:spPr>
          <a:xfrm>
            <a:off x="28568" y="42764"/>
            <a:ext cx="12163432" cy="2637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89D0E7-CD9F-164D-BFA2-BFC2977704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38551" b="-139"/>
          <a:stretch/>
        </p:blipFill>
        <p:spPr>
          <a:xfrm>
            <a:off x="28568" y="2660784"/>
            <a:ext cx="12163432" cy="4213748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D5D1212-C3BB-BD44-8C41-ACC308CE49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3074533"/>
          </a:xfrm>
        </p:spPr>
        <p:txBody>
          <a:bodyPr>
            <a:normAutofit/>
          </a:bodyPr>
          <a:lstStyle/>
          <a:p>
            <a:r>
              <a:rPr lang="en-US" sz="3200" dirty="0"/>
              <a:t>PSL374</a:t>
            </a:r>
            <a:endParaRPr lang="en-US" dirty="0"/>
          </a:p>
          <a:p>
            <a:endParaRPr lang="en-US" dirty="0"/>
          </a:p>
          <a:p>
            <a:r>
              <a:rPr lang="en-US" dirty="0"/>
              <a:t>Brian Cox, PhD</a:t>
            </a:r>
          </a:p>
          <a:p>
            <a:r>
              <a:rPr lang="en-US" dirty="0"/>
              <a:t>Instructor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AB38B8-9148-9C43-9BFF-205A561043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 expression analysis</a:t>
            </a:r>
          </a:p>
        </p:txBody>
      </p:sp>
    </p:spTree>
    <p:extLst>
      <p:ext uri="{BB962C8B-B14F-4D97-AF65-F5344CB8AC3E}">
        <p14:creationId xmlns:p14="http://schemas.microsoft.com/office/powerpoint/2010/main" val="3673164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169063" y="1376636"/>
            <a:ext cx="1857375" cy="707886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RNA-Sequencing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98562" y="1684412"/>
            <a:ext cx="1857375" cy="400110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Microarray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29332" y="1684412"/>
            <a:ext cx="1857375" cy="400110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qPCR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>
            <a:off x="2558019" y="2238628"/>
            <a:ext cx="0" cy="9233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Image result for qpc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186" y="4753824"/>
            <a:ext cx="1165667" cy="173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techniques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54975" y="3506524"/>
            <a:ext cx="1944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Genome wide</a:t>
            </a:r>
          </a:p>
          <a:p>
            <a:r>
              <a:rPr lang="en-US" sz="2400" dirty="0"/>
              <a:t>Known genes</a:t>
            </a:r>
          </a:p>
        </p:txBody>
      </p:sp>
      <p:cxnSp>
        <p:nvCxnSpPr>
          <p:cNvPr id="19" name="Straight Arrow Connector 18"/>
          <p:cNvCxnSpPr>
            <a:cxnSpLocks/>
          </p:cNvCxnSpPr>
          <p:nvPr/>
        </p:nvCxnSpPr>
        <p:spPr>
          <a:xfrm>
            <a:off x="5827249" y="2293798"/>
            <a:ext cx="0" cy="9233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9097750" y="2293798"/>
            <a:ext cx="0" cy="9233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373904" y="3554728"/>
            <a:ext cx="23682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Targeted method</a:t>
            </a:r>
          </a:p>
          <a:p>
            <a:r>
              <a:rPr lang="en-US" sz="2400" dirty="0"/>
              <a:t>known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380006" y="4639130"/>
            <a:ext cx="894486" cy="1878760"/>
            <a:chOff x="5858783" y="4740032"/>
            <a:chExt cx="1192648" cy="1878760"/>
          </a:xfrm>
        </p:grpSpPr>
        <p:pic>
          <p:nvPicPr>
            <p:cNvPr id="17" name="Picture 6" descr="Related imag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8783" y="4740032"/>
              <a:ext cx="1192648" cy="1878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6268486" y="5287500"/>
              <a:ext cx="45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CA" sz="2000" b="1" dirty="0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2052" y="4999765"/>
            <a:ext cx="3952280" cy="120680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5B2C783-6136-4E43-93DF-D013BA2E35B7}"/>
              </a:ext>
            </a:extLst>
          </p:cNvPr>
          <p:cNvSpPr txBox="1"/>
          <p:nvPr/>
        </p:nvSpPr>
        <p:spPr>
          <a:xfrm>
            <a:off x="8125476" y="3473325"/>
            <a:ext cx="19445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Genome wide</a:t>
            </a:r>
          </a:p>
          <a:p>
            <a:r>
              <a:rPr lang="en-US" sz="2400" dirty="0"/>
              <a:t>Know and discovery</a:t>
            </a:r>
          </a:p>
        </p:txBody>
      </p:sp>
    </p:spTree>
    <p:extLst>
      <p:ext uri="{BB962C8B-B14F-4D97-AF65-F5344CB8AC3E}">
        <p14:creationId xmlns:p14="http://schemas.microsoft.com/office/powerpoint/2010/main" val="1475190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Sequencing, The next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900" dirty="0"/>
              <a:t>Massively parallel, millions to billions of reads per analysis run</a:t>
            </a:r>
            <a:endParaRPr lang="en-US" sz="2500" dirty="0"/>
          </a:p>
          <a:p>
            <a:pPr lvl="1"/>
            <a:r>
              <a:rPr lang="en-US" sz="2500" dirty="0"/>
              <a:t>A read is a single stretch of sequence</a:t>
            </a:r>
          </a:p>
          <a:p>
            <a:pPr lvl="1"/>
            <a:r>
              <a:rPr lang="en-US" sz="2500" dirty="0"/>
              <a:t>75-150 bases long</a:t>
            </a:r>
          </a:p>
          <a:p>
            <a:r>
              <a:rPr lang="en-US" sz="2900" dirty="0"/>
              <a:t>500 million reads for $2500</a:t>
            </a:r>
          </a:p>
          <a:p>
            <a:pPr lvl="1"/>
            <a:r>
              <a:rPr lang="en-US" sz="2500" dirty="0"/>
              <a:t>200,000 reads/dollar</a:t>
            </a:r>
          </a:p>
          <a:p>
            <a:r>
              <a:rPr lang="en-US" sz="2900" dirty="0"/>
              <a:t>Typical read by Sanger method $5 each</a:t>
            </a:r>
          </a:p>
          <a:p>
            <a:pPr lvl="1"/>
            <a:r>
              <a:rPr lang="en-US" sz="2500" dirty="0"/>
              <a:t>But covers 500-1000 bases</a:t>
            </a:r>
          </a:p>
        </p:txBody>
      </p:sp>
    </p:spTree>
    <p:extLst>
      <p:ext uri="{BB962C8B-B14F-4D97-AF65-F5344CB8AC3E}">
        <p14:creationId xmlns:p14="http://schemas.microsoft.com/office/powerpoint/2010/main" val="2006436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Sequencing, </a:t>
            </a:r>
            <a:r>
              <a:rPr lang="en-US" dirty="0" err="1"/>
              <a:t>Illumina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On board amplification</a:t>
            </a:r>
          </a:p>
          <a:p>
            <a:pPr lvl="1"/>
            <a:r>
              <a:rPr lang="en-US" dirty="0"/>
              <a:t>In a flow cell</a:t>
            </a:r>
          </a:p>
          <a:p>
            <a:r>
              <a:rPr lang="en-US" dirty="0"/>
              <a:t>Uses PCR</a:t>
            </a:r>
          </a:p>
          <a:p>
            <a:r>
              <a:rPr lang="en-US" dirty="0"/>
              <a:t>Florescence based sequencing</a:t>
            </a:r>
          </a:p>
          <a:p>
            <a:r>
              <a:rPr lang="en-US" dirty="0"/>
              <a:t>Imaging to detect sequence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Content Placeholder 7"/>
          <p:cNvPicPr>
            <a:picLocks noGrp="1"/>
          </p:cNvPicPr>
          <p:nvPr>
            <p:ph sz="half" idx="2"/>
          </p:nvPr>
        </p:nvPicPr>
        <p:blipFill rotWithShape="1">
          <a:blip r:embed="rId2"/>
          <a:srcRect t="-3382" b="26474"/>
          <a:stretch/>
        </p:blipFill>
        <p:spPr>
          <a:xfrm>
            <a:off x="6512104" y="1600201"/>
            <a:ext cx="3616821" cy="3044309"/>
          </a:xfrm>
          <a:prstGeom prst="rect">
            <a:avLst/>
          </a:prstGeom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579" y="4801733"/>
            <a:ext cx="2421397" cy="199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89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Sequencing, </a:t>
            </a:r>
            <a:r>
              <a:rPr lang="en-US" dirty="0" err="1"/>
              <a:t>Illumina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4432472"/>
            <a:ext cx="8421288" cy="2085578"/>
          </a:xfrm>
        </p:spPr>
        <p:txBody>
          <a:bodyPr>
            <a:normAutofit/>
          </a:bodyPr>
          <a:lstStyle/>
          <a:p>
            <a:r>
              <a:rPr lang="en-US" dirty="0"/>
              <a:t>Sequences are randomly spaced on a flat surface</a:t>
            </a:r>
          </a:p>
          <a:p>
            <a:r>
              <a:rPr lang="en-US" dirty="0"/>
              <a:t>Use PCR to build the sequence colony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147" y="1417639"/>
            <a:ext cx="2318497" cy="30148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370" y="1417638"/>
            <a:ext cx="2207118" cy="30091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0503" y="1664351"/>
            <a:ext cx="2010427" cy="22172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8135" y="1664353"/>
            <a:ext cx="1750287" cy="221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1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Sequencing cycle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5366" y="1600201"/>
            <a:ext cx="5125435" cy="4525963"/>
          </a:xfrm>
        </p:spPr>
        <p:txBody>
          <a:bodyPr>
            <a:normAutofit/>
          </a:bodyPr>
          <a:lstStyle/>
          <a:p>
            <a:r>
              <a:rPr lang="en-US" dirty="0"/>
              <a:t>Labeled nucleotides are added</a:t>
            </a:r>
          </a:p>
          <a:p>
            <a:r>
              <a:rPr lang="en-US" dirty="0"/>
              <a:t>Polymerase incorporates</a:t>
            </a:r>
          </a:p>
          <a:p>
            <a:r>
              <a:rPr lang="en-US" dirty="0"/>
              <a:t>Each colony should have one new nucleotide added</a:t>
            </a:r>
          </a:p>
          <a:p>
            <a:r>
              <a:rPr lang="en-US" dirty="0"/>
              <a:t>The flow cell is imaged </a:t>
            </a:r>
          </a:p>
          <a:p>
            <a:r>
              <a:rPr lang="en-US" dirty="0"/>
              <a:t>The dye is cleaved and washed</a:t>
            </a:r>
          </a:p>
          <a:p>
            <a:r>
              <a:rPr lang="en-US" dirty="0"/>
              <a:t>Repeat the cycle</a:t>
            </a:r>
          </a:p>
          <a:p>
            <a:r>
              <a:rPr lang="en-US" dirty="0"/>
              <a:t>The order of the images is the sequence</a:t>
            </a:r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303" y="1627738"/>
            <a:ext cx="1535384" cy="49098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42942" y="1860653"/>
            <a:ext cx="964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Round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42942" y="2802867"/>
            <a:ext cx="964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Round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42942" y="3745081"/>
            <a:ext cx="964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Round 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42943" y="4687295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Round 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42942" y="5629509"/>
            <a:ext cx="964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Round 5</a:t>
            </a:r>
          </a:p>
        </p:txBody>
      </p:sp>
    </p:spTree>
    <p:extLst>
      <p:ext uri="{BB962C8B-B14F-4D97-AF65-F5344CB8AC3E}">
        <p14:creationId xmlns:p14="http://schemas.microsoft.com/office/powerpoint/2010/main" val="259787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BA1BB-2E89-6D43-B7EC-623460044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AA50C-5663-0242-9343-AD9B3E518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Raw sequence data with quality scores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53DF12-866A-A84D-8924-56958C1C5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973" y="3033485"/>
            <a:ext cx="10062053" cy="256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89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rcRect l="2608" t="2427" r="1865"/>
          <a:stretch>
            <a:fillRect/>
          </a:stretch>
        </p:blipFill>
        <p:spPr>
          <a:xfrm>
            <a:off x="1698783" y="1269455"/>
            <a:ext cx="5461636" cy="3821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2509718" y="5402344"/>
            <a:ext cx="4650701" cy="923330"/>
          </a:xfrm>
          <a:prstGeom prst="rect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Many Mapping tools have been developed to assist with mapping of transcriptome data.</a:t>
            </a:r>
          </a:p>
          <a:p>
            <a:pPr algn="ctr"/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These trade speed and accuracy.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 r="9288"/>
          <a:stretch/>
        </p:blipFill>
        <p:spPr bwMode="auto">
          <a:xfrm>
            <a:off x="7160418" y="1590674"/>
            <a:ext cx="3215482" cy="2625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9572626" y="1590676"/>
            <a:ext cx="1095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FASTQ Format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85349" y="5402344"/>
            <a:ext cx="2579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/>
              <a:t>BOWTIE2, BWA, TOPHAT, SHRIMP, STAR,GSNAP, HISAT2, SAILFISH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Alignment</a:t>
            </a:r>
          </a:p>
        </p:txBody>
      </p:sp>
    </p:spTree>
    <p:extLst>
      <p:ext uri="{BB962C8B-B14F-4D97-AF65-F5344CB8AC3E}">
        <p14:creationId xmlns:p14="http://schemas.microsoft.com/office/powerpoint/2010/main" val="524580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09E87-6FBA-BD46-9533-B1883248A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049" y="1302605"/>
            <a:ext cx="7514693" cy="542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53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9C807-3044-0C4E-8579-C0E1CEE80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expression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729C8-CF77-2049-8391-46E0D523C5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Normalize or Standardize</a:t>
            </a:r>
          </a:p>
          <a:p>
            <a:pPr lvl="1"/>
            <a:r>
              <a:rPr lang="en-US" dirty="0"/>
              <a:t>Data collected under different conditions</a:t>
            </a:r>
          </a:p>
          <a:p>
            <a:pPr lvl="1"/>
            <a:r>
              <a:rPr lang="en-US" dirty="0"/>
              <a:t>Range (min and max) and means may be different</a:t>
            </a:r>
          </a:p>
          <a:p>
            <a:pPr lvl="1"/>
            <a:r>
              <a:rPr lang="en-US" dirty="0"/>
              <a:t>Must normalize to make equivalent</a:t>
            </a:r>
          </a:p>
          <a:p>
            <a:r>
              <a:rPr lang="en-US" dirty="0"/>
              <a:t>Normalcy</a:t>
            </a:r>
          </a:p>
          <a:p>
            <a:pPr lvl="1"/>
            <a:r>
              <a:rPr lang="en-US" dirty="0"/>
              <a:t>Is the distribution normal</a:t>
            </a:r>
          </a:p>
          <a:p>
            <a:pPr lvl="1"/>
            <a:r>
              <a:rPr lang="en-US" dirty="0"/>
              <a:t>Transform, typical is log</a:t>
            </a:r>
            <a:r>
              <a:rPr lang="en-US" baseline="-25000" dirty="0"/>
              <a:t>2</a:t>
            </a:r>
          </a:p>
          <a:p>
            <a:r>
              <a:rPr lang="en-US" dirty="0"/>
              <a:t>Differential expression</a:t>
            </a:r>
          </a:p>
          <a:p>
            <a:pPr lvl="1"/>
            <a:r>
              <a:rPr lang="en-US" dirty="0"/>
              <a:t>Many methods, linear models, t-test</a:t>
            </a:r>
          </a:p>
          <a:p>
            <a:pPr lvl="1"/>
            <a:r>
              <a:rPr lang="en-US" dirty="0"/>
              <a:t>Must correct or adjust the test statistic, FDR, </a:t>
            </a:r>
            <a:r>
              <a:rPr lang="en-US" dirty="0" err="1"/>
              <a:t>Bonferoni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Too many tests, inflates the false positives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8131D9-9B90-1F4A-A1A5-7E5D07C26C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800"/>
          <a:stretch/>
        </p:blipFill>
        <p:spPr>
          <a:xfrm>
            <a:off x="7221727" y="69326"/>
            <a:ext cx="4387761" cy="33596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AB95A0-B2C5-4D4E-B565-3E46A65C1F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00"/>
          <a:stretch/>
        </p:blipFill>
        <p:spPr>
          <a:xfrm>
            <a:off x="7308813" y="3498326"/>
            <a:ext cx="4387763" cy="335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78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9C807-3044-0C4E-8579-C0E1CEE80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expression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729C8-CF77-2049-8391-46E0D523C5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Normalize</a:t>
            </a:r>
          </a:p>
          <a:p>
            <a:pPr lvl="1"/>
            <a:r>
              <a:rPr lang="en-US" dirty="0"/>
              <a:t>Data collected under different conditions</a:t>
            </a:r>
          </a:p>
          <a:p>
            <a:pPr lvl="1"/>
            <a:r>
              <a:rPr lang="en-US" dirty="0"/>
              <a:t>Range (min and max) and means may be different</a:t>
            </a:r>
          </a:p>
          <a:p>
            <a:pPr lvl="1"/>
            <a:r>
              <a:rPr lang="en-US" dirty="0"/>
              <a:t>Must normalize to make equivalent</a:t>
            </a:r>
          </a:p>
          <a:p>
            <a:r>
              <a:rPr lang="en-US" b="1" dirty="0"/>
              <a:t>Normalcy</a:t>
            </a:r>
          </a:p>
          <a:p>
            <a:pPr lvl="1"/>
            <a:r>
              <a:rPr lang="en-US" dirty="0"/>
              <a:t>Is the distribution normal</a:t>
            </a:r>
          </a:p>
          <a:p>
            <a:pPr lvl="1"/>
            <a:r>
              <a:rPr lang="en-US" dirty="0"/>
              <a:t>Transform, typical is log</a:t>
            </a:r>
            <a:r>
              <a:rPr lang="en-US" baseline="-25000" dirty="0"/>
              <a:t>2</a:t>
            </a:r>
          </a:p>
          <a:p>
            <a:r>
              <a:rPr lang="en-US" dirty="0"/>
              <a:t>Differential expression</a:t>
            </a:r>
          </a:p>
          <a:p>
            <a:pPr lvl="1"/>
            <a:r>
              <a:rPr lang="en-US" dirty="0"/>
              <a:t>Many methods, linear models, t-test</a:t>
            </a:r>
          </a:p>
          <a:p>
            <a:pPr lvl="1"/>
            <a:r>
              <a:rPr lang="en-US" dirty="0"/>
              <a:t>Must correct or adjust the test statistic, FDR, </a:t>
            </a:r>
            <a:r>
              <a:rPr lang="en-US" dirty="0" err="1"/>
              <a:t>Bonferoni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Too many tests, inflates the false positives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2BC16F-3B21-C343-93AE-54524D5EF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135" y="1825625"/>
            <a:ext cx="50419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56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8BDF7-8A94-BF6D-0F93-53C5B6F61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Classroom change for Wednesday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4E64291-7A8C-C084-3804-CFF692A9DD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083" y="2645229"/>
            <a:ext cx="11557203" cy="186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8059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C0ACB-B4E6-5940-9E9C-19E4D65F7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A976C-0B0B-704C-84D2-A3D9D362C7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68557" cy="4351338"/>
          </a:xfrm>
        </p:spPr>
        <p:txBody>
          <a:bodyPr/>
          <a:lstStyle/>
          <a:p>
            <a:r>
              <a:rPr lang="en-US" dirty="0"/>
              <a:t>RNA-sequencing</a:t>
            </a:r>
          </a:p>
          <a:p>
            <a:pPr lvl="1"/>
            <a:r>
              <a:rPr lang="en-US" dirty="0"/>
              <a:t>Counting, integer</a:t>
            </a:r>
          </a:p>
          <a:p>
            <a:pPr lvl="1"/>
            <a:r>
              <a:rPr lang="en-US" dirty="0"/>
              <a:t>heteroskedasticity, variance is dependent on the mean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893B03-8B2B-F449-AA3E-DD081824D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757" y="1856440"/>
            <a:ext cx="6582491" cy="405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50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C0ACB-B4E6-5940-9E9C-19E4D65F7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A976C-0B0B-704C-84D2-A3D9D362C7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68557" cy="4351338"/>
          </a:xfrm>
        </p:spPr>
        <p:txBody>
          <a:bodyPr/>
          <a:lstStyle/>
          <a:p>
            <a:r>
              <a:rPr lang="en-US" dirty="0"/>
              <a:t>RNA-sequencing</a:t>
            </a:r>
          </a:p>
          <a:p>
            <a:pPr lvl="1"/>
            <a:r>
              <a:rPr lang="en-US" dirty="0"/>
              <a:t>Counting, integer</a:t>
            </a:r>
          </a:p>
          <a:p>
            <a:pPr lvl="1"/>
            <a:r>
              <a:rPr lang="en-US" dirty="0"/>
              <a:t>heteroskedasticity, variance is dependent on the mean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6C04EC-22A5-0940-AC51-ACD90059D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838" y="1270301"/>
            <a:ext cx="4341657" cy="52225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49718D-546A-264D-9475-691316795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609" y="1270301"/>
            <a:ext cx="4444967" cy="522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50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effect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After normalization can still have an issue</a:t>
            </a:r>
          </a:p>
          <a:p>
            <a:r>
              <a:rPr lang="en-US" dirty="0"/>
              <a:t>Batch</a:t>
            </a:r>
          </a:p>
          <a:p>
            <a:pPr lvl="1"/>
            <a:r>
              <a:rPr lang="en-US" dirty="0"/>
              <a:t>A grouping of samples that were analyzed at the same time </a:t>
            </a:r>
          </a:p>
          <a:p>
            <a:r>
              <a:rPr lang="en-US" dirty="0"/>
              <a:t>The batch effect</a:t>
            </a:r>
          </a:p>
          <a:p>
            <a:pPr lvl="1"/>
            <a:r>
              <a:rPr lang="en-US" dirty="0"/>
              <a:t>Presence of multiple batches</a:t>
            </a:r>
          </a:p>
          <a:p>
            <a:pPr lvl="1"/>
            <a:r>
              <a:rPr lang="en-US" dirty="0"/>
              <a:t>Can affect the measurement of some genes in a batch</a:t>
            </a:r>
          </a:p>
          <a:p>
            <a:pPr lvl="1"/>
            <a:r>
              <a:rPr lang="en-US" dirty="0"/>
              <a:t>Each batch can have its own</a:t>
            </a:r>
          </a:p>
          <a:p>
            <a:pPr lvl="1"/>
            <a:r>
              <a:rPr lang="en-US" dirty="0"/>
              <a:t>Possible sources are </a:t>
            </a:r>
          </a:p>
          <a:p>
            <a:pPr lvl="2"/>
            <a:r>
              <a:rPr lang="en-US" dirty="0"/>
              <a:t>Different day, Lot of reagents, Person performing experiment, Different instrument (same model)</a:t>
            </a:r>
          </a:p>
        </p:txBody>
      </p:sp>
    </p:spTree>
    <p:extLst>
      <p:ext uri="{BB962C8B-B14F-4D97-AF65-F5344CB8AC3E}">
        <p14:creationId xmlns:p14="http://schemas.microsoft.com/office/powerpoint/2010/main" val="608785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253120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Experimental design can be used to prevent or compensate for the batch effect</a:t>
            </a:r>
          </a:p>
          <a:p>
            <a:r>
              <a:rPr lang="en-US" dirty="0"/>
              <a:t>Each batch should have all phenotypes represented</a:t>
            </a:r>
          </a:p>
          <a:p>
            <a:r>
              <a:rPr lang="en-US" dirty="0"/>
              <a:t>If each batch is a unique sample type, controls, treatment) batch effect can not be fixed</a:t>
            </a:r>
          </a:p>
          <a:p>
            <a:pPr lvl="1"/>
            <a:r>
              <a:rPr lang="en-US" dirty="0"/>
              <a:t>Both batch and treatment are the same, </a:t>
            </a:r>
            <a:r>
              <a:rPr lang="en-US" b="1" dirty="0"/>
              <a:t>Co-variant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1916" y="4933208"/>
            <a:ext cx="3741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Batch Effect</a:t>
            </a:r>
            <a:r>
              <a:rPr lang="en-CA" sz="20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Technical variation in the processing sample (Batch) </a:t>
            </a:r>
            <a:endParaRPr lang="en-CA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130021" y="4206808"/>
            <a:ext cx="5875975" cy="2718611"/>
            <a:chOff x="9305302" y="1109292"/>
            <a:chExt cx="6810375" cy="271861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05302" y="1109292"/>
              <a:ext cx="6810375" cy="257175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800977" y="3181572"/>
              <a:ext cx="33147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/>
                <a:t>Requires Randomization 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786643" y="4455983"/>
            <a:ext cx="618713" cy="2322575"/>
            <a:chOff x="5214965" y="4265705"/>
            <a:chExt cx="618713" cy="2322575"/>
          </a:xfrm>
        </p:grpSpPr>
        <p:sp>
          <p:nvSpPr>
            <p:cNvPr id="32" name="Rectangle 31"/>
            <p:cNvSpPr/>
            <p:nvPr/>
          </p:nvSpPr>
          <p:spPr>
            <a:xfrm>
              <a:off x="5214965" y="4265705"/>
              <a:ext cx="618713" cy="2322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5224754" y="4392356"/>
              <a:ext cx="438305" cy="606853"/>
              <a:chOff x="8535075" y="1912905"/>
              <a:chExt cx="438305" cy="606853"/>
            </a:xfrm>
            <a:solidFill>
              <a:schemeClr val="bg1"/>
            </a:solidFill>
          </p:grpSpPr>
          <p:sp>
            <p:nvSpPr>
              <p:cNvPr id="2" name="Oval 1"/>
              <p:cNvSpPr/>
              <p:nvPr/>
            </p:nvSpPr>
            <p:spPr>
              <a:xfrm>
                <a:off x="8535075" y="1912905"/>
                <a:ext cx="438305" cy="606853"/>
              </a:xfrm>
              <a:prstGeom prst="ellipse">
                <a:avLst/>
              </a:prstGeom>
              <a:grpFill/>
              <a:ln w="19050" cmpd="sng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Oval 2"/>
              <p:cNvSpPr/>
              <p:nvPr/>
            </p:nvSpPr>
            <p:spPr>
              <a:xfrm>
                <a:off x="8686800" y="2003819"/>
                <a:ext cx="67428" cy="67428"/>
              </a:xfrm>
              <a:prstGeom prst="ellipse">
                <a:avLst/>
              </a:prstGeom>
              <a:grpFill/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8754228" y="2106826"/>
                <a:ext cx="74706" cy="74706"/>
              </a:xfrm>
              <a:prstGeom prst="rect">
                <a:avLst/>
              </a:prstGeom>
              <a:grpFill/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/>
              <p:cNvSpPr/>
              <p:nvPr/>
            </p:nvSpPr>
            <p:spPr>
              <a:xfrm>
                <a:off x="8604103" y="2129238"/>
                <a:ext cx="121322" cy="104588"/>
              </a:xfrm>
              <a:prstGeom prst="triangle">
                <a:avLst/>
              </a:prstGeom>
              <a:grpFill/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8749548" y="2201045"/>
                <a:ext cx="67428" cy="67428"/>
              </a:xfrm>
              <a:prstGeom prst="ellipse">
                <a:avLst/>
              </a:prstGeom>
              <a:grpFill/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8816976" y="2304052"/>
                <a:ext cx="74706" cy="74706"/>
              </a:xfrm>
              <a:prstGeom prst="rect">
                <a:avLst/>
              </a:prstGeom>
              <a:grpFill/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Isosceles Triangle 13"/>
              <p:cNvSpPr/>
              <p:nvPr/>
            </p:nvSpPr>
            <p:spPr>
              <a:xfrm>
                <a:off x="8666851" y="2326464"/>
                <a:ext cx="121322" cy="104588"/>
              </a:xfrm>
              <a:prstGeom prst="triangle">
                <a:avLst/>
              </a:prstGeom>
              <a:grpFill/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5214966" y="5137613"/>
              <a:ext cx="438305" cy="606853"/>
              <a:chOff x="8535075" y="1912905"/>
              <a:chExt cx="438305" cy="606853"/>
            </a:xfrm>
            <a:solidFill>
              <a:schemeClr val="bg1"/>
            </a:solidFill>
          </p:grpSpPr>
          <p:sp>
            <p:nvSpPr>
              <p:cNvPr id="17" name="Oval 16"/>
              <p:cNvSpPr/>
              <p:nvPr/>
            </p:nvSpPr>
            <p:spPr>
              <a:xfrm>
                <a:off x="8535075" y="1912905"/>
                <a:ext cx="438305" cy="606853"/>
              </a:xfrm>
              <a:prstGeom prst="ellipse">
                <a:avLst/>
              </a:prstGeom>
              <a:grpFill/>
              <a:ln w="19050" cmpd="sng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8686800" y="2003819"/>
                <a:ext cx="67428" cy="67428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8754228" y="2106826"/>
                <a:ext cx="74706" cy="74706"/>
              </a:xfrm>
              <a:prstGeom prst="rect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Isosceles Triangle 19"/>
              <p:cNvSpPr/>
              <p:nvPr/>
            </p:nvSpPr>
            <p:spPr>
              <a:xfrm>
                <a:off x="8604103" y="2129238"/>
                <a:ext cx="121322" cy="104588"/>
              </a:xfrm>
              <a:prstGeom prst="triangle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8749548" y="2201045"/>
                <a:ext cx="67428" cy="67428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8816976" y="2304052"/>
                <a:ext cx="74706" cy="74706"/>
              </a:xfrm>
              <a:prstGeom prst="rect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Isosceles Triangle 22"/>
              <p:cNvSpPr/>
              <p:nvPr/>
            </p:nvSpPr>
            <p:spPr>
              <a:xfrm>
                <a:off x="8666851" y="2326464"/>
                <a:ext cx="121322" cy="104588"/>
              </a:xfrm>
              <a:prstGeom prst="triangle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5227029" y="5911883"/>
              <a:ext cx="438305" cy="606853"/>
              <a:chOff x="8535075" y="1912905"/>
              <a:chExt cx="438305" cy="606853"/>
            </a:xfrm>
            <a:solidFill>
              <a:schemeClr val="bg1"/>
            </a:solidFill>
          </p:grpSpPr>
          <p:sp>
            <p:nvSpPr>
              <p:cNvPr id="25" name="Oval 24"/>
              <p:cNvSpPr/>
              <p:nvPr/>
            </p:nvSpPr>
            <p:spPr>
              <a:xfrm>
                <a:off x="8535075" y="1912905"/>
                <a:ext cx="438305" cy="606853"/>
              </a:xfrm>
              <a:prstGeom prst="ellipse">
                <a:avLst/>
              </a:prstGeom>
              <a:grpFill/>
              <a:ln w="19050" cmpd="sng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8686800" y="2003819"/>
                <a:ext cx="67428" cy="67428"/>
              </a:xfrm>
              <a:prstGeom prst="ellipse">
                <a:avLst/>
              </a:prstGeom>
              <a:grpFill/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8754228" y="2106826"/>
                <a:ext cx="74706" cy="74706"/>
              </a:xfrm>
              <a:prstGeom prst="rect">
                <a:avLst/>
              </a:prstGeom>
              <a:grpFill/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Isosceles Triangle 27"/>
              <p:cNvSpPr/>
              <p:nvPr/>
            </p:nvSpPr>
            <p:spPr>
              <a:xfrm>
                <a:off x="8604103" y="2129238"/>
                <a:ext cx="121322" cy="104588"/>
              </a:xfrm>
              <a:prstGeom prst="triangle">
                <a:avLst/>
              </a:prstGeom>
              <a:grpFill/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8749548" y="2201045"/>
                <a:ext cx="67428" cy="67428"/>
              </a:xfrm>
              <a:prstGeom prst="ellipse">
                <a:avLst/>
              </a:prstGeom>
              <a:grpFill/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8816976" y="2304052"/>
                <a:ext cx="74706" cy="74706"/>
              </a:xfrm>
              <a:prstGeom prst="rect">
                <a:avLst/>
              </a:prstGeom>
              <a:grpFill/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Isosceles Triangle 30"/>
              <p:cNvSpPr/>
              <p:nvPr/>
            </p:nvSpPr>
            <p:spPr>
              <a:xfrm>
                <a:off x="8666851" y="2326464"/>
                <a:ext cx="121322" cy="104588"/>
              </a:xfrm>
              <a:prstGeom prst="triangle">
                <a:avLst/>
              </a:prstGeom>
              <a:grpFill/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730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batch effect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549982" y="1600201"/>
            <a:ext cx="3660818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histogram is the PC % variance</a:t>
            </a:r>
          </a:p>
          <a:p>
            <a:r>
              <a:rPr lang="en-US" dirty="0"/>
              <a:t>The scatter plot are the samples</a:t>
            </a:r>
          </a:p>
          <a:p>
            <a:pPr lvl="1"/>
            <a:r>
              <a:rPr lang="en-US" dirty="0" err="1"/>
              <a:t>Coloured</a:t>
            </a:r>
            <a:r>
              <a:rPr lang="en-US" dirty="0"/>
              <a:t> by phenotype</a:t>
            </a:r>
          </a:p>
          <a:p>
            <a:pPr lvl="1"/>
            <a:r>
              <a:rPr lang="en-US" dirty="0"/>
              <a:t>Numbered by batch</a:t>
            </a:r>
          </a:p>
          <a:p>
            <a:r>
              <a:rPr lang="en-US" dirty="0"/>
              <a:t>After correction the batches intermingle and the dominate component is the phenotype</a:t>
            </a:r>
          </a:p>
          <a:p>
            <a:r>
              <a:rPr lang="en-US" dirty="0"/>
              <a:t>Can be removed as each batch has both phenotypes represented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060" y="1417638"/>
            <a:ext cx="4648923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99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58171-D607-5F41-91A0-DA454A1E3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object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548BE-78EC-F74E-A5B6-7D001F462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RNA-seq uses the </a:t>
            </a:r>
            <a:r>
              <a:rPr lang="en-US" dirty="0" err="1"/>
              <a:t>DGEList</a:t>
            </a:r>
            <a:r>
              <a:rPr lang="en-US" dirty="0"/>
              <a:t> (differential gene expression list)</a:t>
            </a:r>
          </a:p>
          <a:p>
            <a:pPr lvl="1"/>
            <a:r>
              <a:rPr lang="en-US" dirty="0"/>
              <a:t>Used by </a:t>
            </a:r>
            <a:r>
              <a:rPr lang="en-US" dirty="0" err="1"/>
              <a:t>edgeR</a:t>
            </a:r>
            <a:r>
              <a:rPr lang="en-US" dirty="0"/>
              <a:t>, </a:t>
            </a:r>
            <a:r>
              <a:rPr lang="en-US" dirty="0" err="1"/>
              <a:t>limma</a:t>
            </a:r>
            <a:endParaRPr lang="en-US" dirty="0"/>
          </a:p>
          <a:p>
            <a:pPr lvl="1"/>
            <a:r>
              <a:rPr lang="en-US" dirty="0"/>
              <a:t>There are other object types in other packages</a:t>
            </a:r>
          </a:p>
          <a:p>
            <a:r>
              <a:rPr lang="en-US" dirty="0"/>
              <a:t>Consists of three main elements/tables</a:t>
            </a:r>
          </a:p>
          <a:p>
            <a:pPr lvl="1"/>
            <a:r>
              <a:rPr lang="en-US" dirty="0"/>
              <a:t>Expression data matrix, columns of samples rows of genes</a:t>
            </a:r>
          </a:p>
          <a:p>
            <a:pPr lvl="1"/>
            <a:r>
              <a:rPr lang="en-US" dirty="0"/>
              <a:t>Phenotype data frame, columns of attributes rows of samples</a:t>
            </a:r>
          </a:p>
          <a:p>
            <a:pPr lvl="1"/>
            <a:r>
              <a:rPr lang="en-US" dirty="0"/>
              <a:t>Feature data frame, columns of attributes, rows of genes</a:t>
            </a:r>
          </a:p>
        </p:txBody>
      </p:sp>
    </p:spTree>
    <p:extLst>
      <p:ext uri="{BB962C8B-B14F-4D97-AF65-F5344CB8AC3E}">
        <p14:creationId xmlns:p14="http://schemas.microsoft.com/office/powerpoint/2010/main" val="543770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F67F8-8BA4-4803-A821-EB7EAAB0F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DGEList</a:t>
            </a:r>
            <a:r>
              <a:rPr lang="en-CA" dirty="0"/>
              <a:t> object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95B6472-52E0-7D45-8CB5-8F2D0FE0A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05922" cy="4351338"/>
          </a:xfrm>
        </p:spPr>
        <p:txBody>
          <a:bodyPr/>
          <a:lstStyle/>
          <a:p>
            <a:r>
              <a:rPr lang="en-US" dirty="0"/>
              <a:t>The tables are held dynamically</a:t>
            </a:r>
          </a:p>
          <a:p>
            <a:r>
              <a:rPr lang="en-US" dirty="0"/>
              <a:t>Processing the samples table automatically processes the gene expression table</a:t>
            </a:r>
          </a:p>
          <a:p>
            <a:r>
              <a:rPr lang="en-US" dirty="0"/>
              <a:t>Similar for the feature table and expression table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31A5969-DA59-4440-B6F7-5A7589DD125D}"/>
              </a:ext>
            </a:extLst>
          </p:cNvPr>
          <p:cNvGraphicFramePr>
            <a:graphicFrameLocks noGrp="1"/>
          </p:cNvGraphicFramePr>
          <p:nvPr/>
        </p:nvGraphicFramePr>
        <p:xfrm>
          <a:off x="9269612" y="3899543"/>
          <a:ext cx="1753190" cy="1854200"/>
        </p:xfrm>
        <a:graphic>
          <a:graphicData uri="http://schemas.openxmlformats.org/drawingml/2006/table">
            <a:tbl>
              <a:tblPr bandRow="1">
                <a:tableStyleId>{22838BEF-8BB2-4498-84A7-C5851F593DF1}</a:tableStyleId>
              </a:tblPr>
              <a:tblGrid>
                <a:gridCol w="350638">
                  <a:extLst>
                    <a:ext uri="{9D8B030D-6E8A-4147-A177-3AD203B41FA5}">
                      <a16:colId xmlns:a16="http://schemas.microsoft.com/office/drawing/2014/main" val="2235694575"/>
                    </a:ext>
                  </a:extLst>
                </a:gridCol>
                <a:gridCol w="350638">
                  <a:extLst>
                    <a:ext uri="{9D8B030D-6E8A-4147-A177-3AD203B41FA5}">
                      <a16:colId xmlns:a16="http://schemas.microsoft.com/office/drawing/2014/main" val="1534546728"/>
                    </a:ext>
                  </a:extLst>
                </a:gridCol>
                <a:gridCol w="350638">
                  <a:extLst>
                    <a:ext uri="{9D8B030D-6E8A-4147-A177-3AD203B41FA5}">
                      <a16:colId xmlns:a16="http://schemas.microsoft.com/office/drawing/2014/main" val="3384120768"/>
                    </a:ext>
                  </a:extLst>
                </a:gridCol>
                <a:gridCol w="350638">
                  <a:extLst>
                    <a:ext uri="{9D8B030D-6E8A-4147-A177-3AD203B41FA5}">
                      <a16:colId xmlns:a16="http://schemas.microsoft.com/office/drawing/2014/main" val="338001831"/>
                    </a:ext>
                  </a:extLst>
                </a:gridCol>
                <a:gridCol w="350638">
                  <a:extLst>
                    <a:ext uri="{9D8B030D-6E8A-4147-A177-3AD203B41FA5}">
                      <a16:colId xmlns:a16="http://schemas.microsoft.com/office/drawing/2014/main" val="42476698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56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774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332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404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714840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E9727314-06B6-45B0-B8BD-E00A36728064}"/>
              </a:ext>
            </a:extLst>
          </p:cNvPr>
          <p:cNvSpPr/>
          <p:nvPr/>
        </p:nvSpPr>
        <p:spPr>
          <a:xfrm>
            <a:off x="9269612" y="3481624"/>
            <a:ext cx="1753190" cy="3296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520363-6AA6-4016-8B16-616DAA44AADE}"/>
              </a:ext>
            </a:extLst>
          </p:cNvPr>
          <p:cNvSpPr/>
          <p:nvPr/>
        </p:nvSpPr>
        <p:spPr>
          <a:xfrm rot="16200000">
            <a:off x="8086148" y="4661838"/>
            <a:ext cx="1854200" cy="3296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975A29-1F33-4AE9-B657-7AF8258D48C6}"/>
              </a:ext>
            </a:extLst>
          </p:cNvPr>
          <p:cNvSpPr txBox="1"/>
          <p:nvPr/>
        </p:nvSpPr>
        <p:spPr>
          <a:xfrm rot="16200000">
            <a:off x="8626300" y="4641977"/>
            <a:ext cx="734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genes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ED6161-7798-4E03-A5F5-3546D69A17FE}"/>
              </a:ext>
            </a:extLst>
          </p:cNvPr>
          <p:cNvSpPr txBox="1"/>
          <p:nvPr/>
        </p:nvSpPr>
        <p:spPr>
          <a:xfrm>
            <a:off x="9699788" y="3461763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samples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FD7660-C58B-4657-805D-443717D75319}"/>
              </a:ext>
            </a:extLst>
          </p:cNvPr>
          <p:cNvGraphicFramePr>
            <a:graphicFrameLocks noGrp="1"/>
          </p:cNvGraphicFramePr>
          <p:nvPr/>
        </p:nvGraphicFramePr>
        <p:xfrm>
          <a:off x="5674056" y="3926310"/>
          <a:ext cx="1753190" cy="1854200"/>
        </p:xfrm>
        <a:graphic>
          <a:graphicData uri="http://schemas.openxmlformats.org/drawingml/2006/table">
            <a:tbl>
              <a:tblPr bandRow="1">
                <a:tableStyleId>{16D9F66E-5EB9-4882-86FB-DCBF35E3C3E4}</a:tableStyleId>
              </a:tblPr>
              <a:tblGrid>
                <a:gridCol w="350638">
                  <a:extLst>
                    <a:ext uri="{9D8B030D-6E8A-4147-A177-3AD203B41FA5}">
                      <a16:colId xmlns:a16="http://schemas.microsoft.com/office/drawing/2014/main" val="2235694575"/>
                    </a:ext>
                  </a:extLst>
                </a:gridCol>
                <a:gridCol w="350638">
                  <a:extLst>
                    <a:ext uri="{9D8B030D-6E8A-4147-A177-3AD203B41FA5}">
                      <a16:colId xmlns:a16="http://schemas.microsoft.com/office/drawing/2014/main" val="1534546728"/>
                    </a:ext>
                  </a:extLst>
                </a:gridCol>
                <a:gridCol w="350638">
                  <a:extLst>
                    <a:ext uri="{9D8B030D-6E8A-4147-A177-3AD203B41FA5}">
                      <a16:colId xmlns:a16="http://schemas.microsoft.com/office/drawing/2014/main" val="3384120768"/>
                    </a:ext>
                  </a:extLst>
                </a:gridCol>
                <a:gridCol w="350638">
                  <a:extLst>
                    <a:ext uri="{9D8B030D-6E8A-4147-A177-3AD203B41FA5}">
                      <a16:colId xmlns:a16="http://schemas.microsoft.com/office/drawing/2014/main" val="338001831"/>
                    </a:ext>
                  </a:extLst>
                </a:gridCol>
                <a:gridCol w="350638">
                  <a:extLst>
                    <a:ext uri="{9D8B030D-6E8A-4147-A177-3AD203B41FA5}">
                      <a16:colId xmlns:a16="http://schemas.microsoft.com/office/drawing/2014/main" val="42476698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56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774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332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404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714840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960D2CA7-D21F-4220-AA14-EA02A09E585B}"/>
              </a:ext>
            </a:extLst>
          </p:cNvPr>
          <p:cNvSpPr/>
          <p:nvPr/>
        </p:nvSpPr>
        <p:spPr>
          <a:xfrm>
            <a:off x="5674056" y="3508391"/>
            <a:ext cx="1753190" cy="3296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36D81D-640E-4415-ADD3-7BB6C86F359E}"/>
              </a:ext>
            </a:extLst>
          </p:cNvPr>
          <p:cNvSpPr/>
          <p:nvPr/>
        </p:nvSpPr>
        <p:spPr>
          <a:xfrm rot="16200000">
            <a:off x="4490592" y="4688605"/>
            <a:ext cx="1854200" cy="3296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77F534-E01C-4EC6-93F6-BAB27EAFD588}"/>
              </a:ext>
            </a:extLst>
          </p:cNvPr>
          <p:cNvSpPr txBox="1"/>
          <p:nvPr/>
        </p:nvSpPr>
        <p:spPr>
          <a:xfrm rot="16200000">
            <a:off x="5030744" y="4668744"/>
            <a:ext cx="734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genes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4F8E51-C25A-4E65-8B6A-6276F0320981}"/>
              </a:ext>
            </a:extLst>
          </p:cNvPr>
          <p:cNvSpPr txBox="1"/>
          <p:nvPr/>
        </p:nvSpPr>
        <p:spPr>
          <a:xfrm>
            <a:off x="5887360" y="3488530"/>
            <a:ext cx="1326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descriptions</a:t>
            </a:r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FAE48754-8C9A-41A0-B28E-88067D358680}"/>
              </a:ext>
            </a:extLst>
          </p:cNvPr>
          <p:cNvGraphicFramePr>
            <a:graphicFrameLocks noGrp="1"/>
          </p:cNvGraphicFramePr>
          <p:nvPr/>
        </p:nvGraphicFramePr>
        <p:xfrm>
          <a:off x="9269612" y="1135864"/>
          <a:ext cx="1753190" cy="1828800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350638">
                  <a:extLst>
                    <a:ext uri="{9D8B030D-6E8A-4147-A177-3AD203B41FA5}">
                      <a16:colId xmlns:a16="http://schemas.microsoft.com/office/drawing/2014/main" val="2235694575"/>
                    </a:ext>
                  </a:extLst>
                </a:gridCol>
                <a:gridCol w="350638">
                  <a:extLst>
                    <a:ext uri="{9D8B030D-6E8A-4147-A177-3AD203B41FA5}">
                      <a16:colId xmlns:a16="http://schemas.microsoft.com/office/drawing/2014/main" val="1534546728"/>
                    </a:ext>
                  </a:extLst>
                </a:gridCol>
                <a:gridCol w="350638">
                  <a:extLst>
                    <a:ext uri="{9D8B030D-6E8A-4147-A177-3AD203B41FA5}">
                      <a16:colId xmlns:a16="http://schemas.microsoft.com/office/drawing/2014/main" val="3384120768"/>
                    </a:ext>
                  </a:extLst>
                </a:gridCol>
                <a:gridCol w="350638">
                  <a:extLst>
                    <a:ext uri="{9D8B030D-6E8A-4147-A177-3AD203B41FA5}">
                      <a16:colId xmlns:a16="http://schemas.microsoft.com/office/drawing/2014/main" val="338001831"/>
                    </a:ext>
                  </a:extLst>
                </a:gridCol>
                <a:gridCol w="350638">
                  <a:extLst>
                    <a:ext uri="{9D8B030D-6E8A-4147-A177-3AD203B41FA5}">
                      <a16:colId xmlns:a16="http://schemas.microsoft.com/office/drawing/2014/main" val="4247669883"/>
                    </a:ext>
                  </a:extLst>
                </a:gridCol>
              </a:tblGrid>
              <a:tr h="317356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565705"/>
                  </a:ext>
                </a:extLst>
              </a:tr>
              <a:tr h="317356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774200"/>
                  </a:ext>
                </a:extLst>
              </a:tr>
              <a:tr h="317356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332496"/>
                  </a:ext>
                </a:extLst>
              </a:tr>
              <a:tr h="317356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404313"/>
                  </a:ext>
                </a:extLst>
              </a:tr>
              <a:tr h="317356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714840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DDFF2343-D601-43EE-8C58-B567EA28D1A5}"/>
              </a:ext>
            </a:extLst>
          </p:cNvPr>
          <p:cNvSpPr/>
          <p:nvPr/>
        </p:nvSpPr>
        <p:spPr>
          <a:xfrm rot="5400000">
            <a:off x="8046427" y="1865854"/>
            <a:ext cx="1753190" cy="3296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B362C4-2BD8-49D8-948D-355FA861323C}"/>
              </a:ext>
            </a:extLst>
          </p:cNvPr>
          <p:cNvSpPr/>
          <p:nvPr/>
        </p:nvSpPr>
        <p:spPr>
          <a:xfrm>
            <a:off x="9219108" y="700898"/>
            <a:ext cx="1854200" cy="3296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D6545F-E71D-43F9-9292-DBD89E3AF5C3}"/>
              </a:ext>
            </a:extLst>
          </p:cNvPr>
          <p:cNvSpPr txBox="1"/>
          <p:nvPr/>
        </p:nvSpPr>
        <p:spPr>
          <a:xfrm>
            <a:off x="9651699" y="681037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samples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EF388D-A185-48E6-9414-7ED0EF5348FB}"/>
              </a:ext>
            </a:extLst>
          </p:cNvPr>
          <p:cNvSpPr txBox="1"/>
          <p:nvPr/>
        </p:nvSpPr>
        <p:spPr>
          <a:xfrm rot="16200000">
            <a:off x="8259731" y="1845993"/>
            <a:ext cx="1326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descriptions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C079FAAD-9A4C-224F-B346-700297B28018}"/>
              </a:ext>
            </a:extLst>
          </p:cNvPr>
          <p:cNvSpPr/>
          <p:nvPr/>
        </p:nvSpPr>
        <p:spPr>
          <a:xfrm>
            <a:off x="11233723" y="1194796"/>
            <a:ext cx="494852" cy="43863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0F06CF68-9A25-1E4F-AAD0-234CE0D8E829}"/>
              </a:ext>
            </a:extLst>
          </p:cNvPr>
          <p:cNvSpPr/>
          <p:nvPr/>
        </p:nvSpPr>
        <p:spPr>
          <a:xfrm rot="16200000">
            <a:off x="8208473" y="3876429"/>
            <a:ext cx="494852" cy="43863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2143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93DF-7E6F-0142-84EF-1AD4F70C4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DGEList</a:t>
            </a:r>
            <a:r>
              <a:rPr lang="en-US" dirty="0"/>
              <a:t> – Differential Gene Expression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2CACF-86CF-2B40-87D2-BFBC1EC87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14568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Stores similar information</a:t>
            </a:r>
          </a:p>
          <a:p>
            <a:r>
              <a:rPr lang="en-US" dirty="0"/>
              <a:t>Uses a list style object </a:t>
            </a:r>
          </a:p>
          <a:p>
            <a:r>
              <a:rPr lang="en-US" dirty="0"/>
              <a:t>names() accesses the positions</a:t>
            </a:r>
          </a:p>
          <a:p>
            <a:r>
              <a:rPr lang="en-US" dirty="0"/>
              <a:t>Samples is equivalent to phenotype table</a:t>
            </a:r>
          </a:p>
          <a:p>
            <a:r>
              <a:rPr lang="en-US" dirty="0"/>
              <a:t>Counts is same as assay data</a:t>
            </a:r>
          </a:p>
          <a:p>
            <a:r>
              <a:rPr lang="en-US" dirty="0"/>
              <a:t>Genes is same as feature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8E719A-2B7F-064F-8B45-B1C38993D079}"/>
              </a:ext>
            </a:extLst>
          </p:cNvPr>
          <p:cNvSpPr txBox="1"/>
          <p:nvPr/>
        </p:nvSpPr>
        <p:spPr>
          <a:xfrm>
            <a:off x="6264876" y="2051222"/>
            <a:ext cx="48438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&gt; names(x)</a:t>
            </a:r>
          </a:p>
          <a:p>
            <a:r>
              <a:rPr lang="en-US" sz="2800" dirty="0"/>
              <a:t>[1] "samples" "counts"  "genes"  </a:t>
            </a:r>
          </a:p>
        </p:txBody>
      </p:sp>
    </p:spTree>
    <p:extLst>
      <p:ext uri="{BB962C8B-B14F-4D97-AF65-F5344CB8AC3E}">
        <p14:creationId xmlns:p14="http://schemas.microsoft.com/office/powerpoint/2010/main" val="1760823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8077E-E0BA-E948-880C-2A884C96E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02741" cy="4351338"/>
          </a:xfrm>
        </p:spPr>
        <p:txBody>
          <a:bodyPr/>
          <a:lstStyle/>
          <a:p>
            <a:r>
              <a:rPr lang="en-US" dirty="0"/>
              <a:t>Multiple list slots</a:t>
            </a:r>
          </a:p>
          <a:p>
            <a:r>
              <a:rPr lang="en-US" dirty="0"/>
              <a:t>The samples slot is updated by different functions</a:t>
            </a:r>
          </a:p>
          <a:p>
            <a:r>
              <a:rPr lang="en-US" dirty="0" err="1"/>
              <a:t>lib.size</a:t>
            </a:r>
            <a:r>
              <a:rPr lang="en-US" dirty="0"/>
              <a:t> is calculated automatically</a:t>
            </a:r>
          </a:p>
          <a:p>
            <a:r>
              <a:rPr lang="en-US" dirty="0" err="1"/>
              <a:t>Norm.factors</a:t>
            </a:r>
            <a:r>
              <a:rPr lang="en-US" dirty="0"/>
              <a:t> are calculated by a </a:t>
            </a:r>
            <a:r>
              <a:rPr lang="en-US" dirty="0" err="1"/>
              <a:t>funciton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9D63125-B4F1-3C4A-98CF-F784DAEE8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DGEList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73E0D7-12C9-2042-959E-C6EEDC666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877" y="571964"/>
            <a:ext cx="6947081" cy="592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3622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0BB2EB-8BE8-4DF6-AD39-160F2555E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Limma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CE2E71-4B7B-4576-A14E-F51F23FD86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9403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955" y="1248912"/>
            <a:ext cx="7370901" cy="552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242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A7519-AA71-744D-97C3-6B702BC7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voom</a:t>
            </a:r>
            <a:r>
              <a:rPr lang="en-US" dirty="0"/>
              <a:t>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BB1E4-CBD6-C545-988C-1D677A3D8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01527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Voom</a:t>
            </a:r>
            <a:r>
              <a:rPr lang="en-US" dirty="0"/>
              <a:t> is similar to the </a:t>
            </a:r>
            <a:r>
              <a:rPr lang="en-US" dirty="0" err="1"/>
              <a:t>DGEList</a:t>
            </a:r>
            <a:r>
              <a:rPr lang="en-US" dirty="0"/>
              <a:t> object </a:t>
            </a:r>
          </a:p>
          <a:p>
            <a:r>
              <a:rPr lang="en-US" dirty="0"/>
              <a:t>An </a:t>
            </a:r>
            <a:r>
              <a:rPr lang="en-US" dirty="0" err="1"/>
              <a:t>EList</a:t>
            </a:r>
            <a:r>
              <a:rPr lang="en-US" dirty="0"/>
              <a:t> (Expression List)</a:t>
            </a:r>
          </a:p>
          <a:p>
            <a:r>
              <a:rPr lang="en-US" dirty="0"/>
              <a:t>Genes is the genes table,</a:t>
            </a:r>
          </a:p>
          <a:p>
            <a:r>
              <a:rPr lang="en-US" dirty="0"/>
              <a:t>Targets is the samples table</a:t>
            </a:r>
          </a:p>
          <a:p>
            <a:r>
              <a:rPr lang="en-US" dirty="0"/>
              <a:t>E is the expression matrix</a:t>
            </a:r>
          </a:p>
          <a:p>
            <a:r>
              <a:rPr lang="en-US" dirty="0"/>
              <a:t>Weights are to transform the data</a:t>
            </a:r>
          </a:p>
          <a:p>
            <a:r>
              <a:rPr lang="en-US" dirty="0"/>
              <a:t>Design is the the experiment design, samples batches etc.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4069C7-0F2E-2A4B-936F-52CE768C28EC}"/>
              </a:ext>
            </a:extLst>
          </p:cNvPr>
          <p:cNvSpPr/>
          <p:nvPr/>
        </p:nvSpPr>
        <p:spPr>
          <a:xfrm>
            <a:off x="6016045" y="2616299"/>
            <a:ext cx="579482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&gt; names(v)</a:t>
            </a:r>
          </a:p>
          <a:p>
            <a:r>
              <a:rPr lang="en-US" sz="2800" dirty="0"/>
              <a:t>[1] "genes"   "targets" "E”</a:t>
            </a:r>
          </a:p>
          <a:p>
            <a:r>
              <a:rPr lang="en-US" sz="2800" dirty="0"/>
              <a:t>[4] "weights" "design"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D91C6D-3F2D-7EC2-F593-04DF33F72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838" y="1270301"/>
            <a:ext cx="4341657" cy="52225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C1AC5C-3409-5CC6-9F1E-022A7514D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2226" y="1270301"/>
            <a:ext cx="4444967" cy="522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339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FD889F-056F-422B-97A2-DFDC7C8D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Design matrix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0204AC-B47C-4EC8-9C34-2D503B2C2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430" y="1825625"/>
            <a:ext cx="5979378" cy="4351338"/>
          </a:xfrm>
        </p:spPr>
        <p:txBody>
          <a:bodyPr>
            <a:normAutofit/>
          </a:bodyPr>
          <a:lstStyle/>
          <a:p>
            <a:r>
              <a:rPr lang="en-CA" dirty="0" err="1"/>
              <a:t>Limma</a:t>
            </a:r>
            <a:r>
              <a:rPr lang="en-CA" dirty="0"/>
              <a:t> uses linear models</a:t>
            </a:r>
          </a:p>
          <a:p>
            <a:pPr lvl="1"/>
            <a:r>
              <a:rPr lang="en-CA" dirty="0"/>
              <a:t>y=</a:t>
            </a:r>
            <a:r>
              <a:rPr lang="en-CA" dirty="0" err="1"/>
              <a:t>mx+b</a:t>
            </a:r>
            <a:endParaRPr lang="en-CA" dirty="0"/>
          </a:p>
          <a:p>
            <a:r>
              <a:rPr lang="en-CA" dirty="0"/>
              <a:t>Sample annotation used</a:t>
            </a:r>
          </a:p>
          <a:p>
            <a:r>
              <a:rPr lang="en-CA" dirty="0"/>
              <a:t>Categorical or continuous variables</a:t>
            </a:r>
          </a:p>
          <a:p>
            <a:r>
              <a:rPr lang="en-CA" dirty="0"/>
              <a:t>Solving for </a:t>
            </a:r>
          </a:p>
          <a:p>
            <a:pPr lvl="1"/>
            <a:r>
              <a:rPr lang="en-CA" dirty="0"/>
              <a:t>Differentiation expression</a:t>
            </a:r>
          </a:p>
          <a:p>
            <a:pPr lvl="1"/>
            <a:r>
              <a:rPr lang="en-CA" dirty="0"/>
              <a:t>E.g., Healthy vs Sick</a:t>
            </a:r>
          </a:p>
          <a:p>
            <a:pPr lvl="1"/>
            <a:r>
              <a:rPr lang="en-CA" dirty="0"/>
              <a:t>Adjusting (for a technical or confounding variable, batch, weight, age </a:t>
            </a:r>
            <a:r>
              <a:rPr lang="en-CA" dirty="0" err="1"/>
              <a:t>etc</a:t>
            </a:r>
            <a:r>
              <a:rPr lang="en-CA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48C708-21A2-42B9-84AB-3CB20DA5F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808" y="1302569"/>
            <a:ext cx="5548423" cy="451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34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FD889F-056F-422B-97A2-DFDC7C8D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Contrast matrix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0204AC-B47C-4EC8-9C34-2D503B2C2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230" y="1690688"/>
            <a:ext cx="5221898" cy="4486275"/>
          </a:xfrm>
        </p:spPr>
        <p:txBody>
          <a:bodyPr>
            <a:normAutofit lnSpcReduction="10000"/>
          </a:bodyPr>
          <a:lstStyle/>
          <a:p>
            <a:r>
              <a:rPr lang="en-CA" dirty="0"/>
              <a:t>The question you are asking</a:t>
            </a:r>
          </a:p>
          <a:p>
            <a:r>
              <a:rPr lang="en-CA" dirty="0"/>
              <a:t>Data is log transformed</a:t>
            </a:r>
          </a:p>
          <a:p>
            <a:r>
              <a:rPr lang="en-CA" dirty="0"/>
              <a:t>Log(a/b)</a:t>
            </a:r>
          </a:p>
          <a:p>
            <a:r>
              <a:rPr lang="en-CA" dirty="0"/>
              <a:t>Log(a) – Log(b)</a:t>
            </a:r>
          </a:p>
          <a:p>
            <a:r>
              <a:rPr lang="en-CA" dirty="0"/>
              <a:t>All values in the design matrix are modelled</a:t>
            </a:r>
          </a:p>
          <a:p>
            <a:pPr lvl="1"/>
            <a:r>
              <a:rPr lang="en-CA" dirty="0"/>
              <a:t>If not part of the contrast they are used as a adjustments/corrections</a:t>
            </a:r>
          </a:p>
          <a:p>
            <a:r>
              <a:rPr lang="en-CA" dirty="0"/>
              <a:t>Order affects direction of change</a:t>
            </a:r>
          </a:p>
          <a:p>
            <a:r>
              <a:rPr lang="en-CA" dirty="0"/>
              <a:t>What is up or down?</a:t>
            </a:r>
          </a:p>
          <a:p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13FC37-F138-413A-838C-4BF6C50C5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857" y="2503540"/>
            <a:ext cx="6782143" cy="212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718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expression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Once groups/clusters are defined need to understand the difference in expression</a:t>
            </a:r>
          </a:p>
          <a:p>
            <a:r>
              <a:rPr lang="en-US" dirty="0"/>
              <a:t>Challenge of sequencing data</a:t>
            </a:r>
          </a:p>
          <a:p>
            <a:pPr lvl="1"/>
            <a:r>
              <a:rPr lang="en-US" dirty="0"/>
              <a:t>Counting</a:t>
            </a:r>
          </a:p>
          <a:p>
            <a:pPr lvl="2"/>
            <a:r>
              <a:rPr lang="en-US" dirty="0"/>
              <a:t>Not continuous Gaussian data</a:t>
            </a:r>
          </a:p>
          <a:p>
            <a:pPr lvl="2"/>
            <a:r>
              <a:rPr lang="en-US" dirty="0"/>
              <a:t>Discrete</a:t>
            </a:r>
          </a:p>
          <a:p>
            <a:pPr lvl="1"/>
            <a:r>
              <a:rPr lang="en-US" dirty="0"/>
              <a:t>More related to Poisson or negative binomial</a:t>
            </a:r>
          </a:p>
          <a:p>
            <a:pPr lvl="1"/>
            <a:r>
              <a:rPr lang="en-US" dirty="0"/>
              <a:t>Cannot do an ordinary T-test</a:t>
            </a:r>
          </a:p>
        </p:txBody>
      </p:sp>
    </p:spTree>
    <p:extLst>
      <p:ext uri="{BB962C8B-B14F-4D97-AF65-F5344CB8AC3E}">
        <p14:creationId xmlns:p14="http://schemas.microsoft.com/office/powerpoint/2010/main" val="757095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expression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Methods</a:t>
            </a:r>
          </a:p>
          <a:p>
            <a:pPr lvl="1"/>
            <a:r>
              <a:rPr lang="en-US" dirty="0"/>
              <a:t>DESeq2, </a:t>
            </a:r>
            <a:r>
              <a:rPr lang="en-US" dirty="0" err="1"/>
              <a:t>EdgeR</a:t>
            </a:r>
            <a:r>
              <a:rPr lang="en-US" dirty="0"/>
              <a:t>, </a:t>
            </a:r>
            <a:r>
              <a:rPr lang="en-US" dirty="0" err="1"/>
              <a:t>Voom</a:t>
            </a:r>
            <a:r>
              <a:rPr lang="en-US" dirty="0"/>
              <a:t> + others</a:t>
            </a:r>
          </a:p>
          <a:p>
            <a:r>
              <a:rPr lang="en-US" dirty="0"/>
              <a:t>Each uses a different method to model the data and separate technical variation from biological variation</a:t>
            </a:r>
          </a:p>
          <a:p>
            <a:r>
              <a:rPr lang="en-US" dirty="0"/>
              <a:t>Differences have a statistical test</a:t>
            </a:r>
          </a:p>
          <a:p>
            <a:pPr lvl="1"/>
            <a:r>
              <a:rPr lang="en-US" dirty="0"/>
              <a:t>This should use a correction for multiple testing</a:t>
            </a:r>
          </a:p>
          <a:p>
            <a:r>
              <a:rPr lang="en-US" dirty="0"/>
              <a:t>Different count levels have different variance, noise in their measurement</a:t>
            </a:r>
          </a:p>
          <a:p>
            <a:pPr lvl="1"/>
            <a:r>
              <a:rPr lang="en-US" dirty="0"/>
              <a:t>Referred to as over-dispersion</a:t>
            </a:r>
          </a:p>
          <a:p>
            <a:pPr lvl="1"/>
            <a:r>
              <a:rPr lang="en-US" dirty="0"/>
              <a:t>Need to find the relationship between mean of the expression and the variance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0738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EFC66C-3DA2-0C4A-B65C-D88772AB6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expression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3F47FE-FA39-9946-B253-8BF647A620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3798"/>
            <a:ext cx="5181600" cy="501907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Lots of tests</a:t>
            </a:r>
          </a:p>
          <a:p>
            <a:r>
              <a:rPr lang="en-US" dirty="0"/>
              <a:t>Need to reconsider errors </a:t>
            </a:r>
          </a:p>
          <a:p>
            <a:pPr lvl="1"/>
            <a:r>
              <a:rPr lang="en-US" dirty="0"/>
              <a:t>Type I, False positives </a:t>
            </a:r>
          </a:p>
          <a:p>
            <a:pPr lvl="1"/>
            <a:r>
              <a:rPr lang="en-US" dirty="0"/>
              <a:t>Type II, False negatives</a:t>
            </a:r>
          </a:p>
          <a:p>
            <a:r>
              <a:rPr lang="en-US" dirty="0"/>
              <a:t>If you test 1 comparison, a p-value of 0.05 means</a:t>
            </a:r>
          </a:p>
          <a:p>
            <a:pPr lvl="1"/>
            <a:r>
              <a:rPr lang="en-US" dirty="0"/>
              <a:t>A 5% chance that this could be discovered by chance given the data’s distributions. </a:t>
            </a:r>
          </a:p>
          <a:p>
            <a:pPr lvl="1"/>
            <a:r>
              <a:rPr lang="en-US" dirty="0"/>
              <a:t>Note reducing type I error (lower p values) increases type II error</a:t>
            </a:r>
          </a:p>
          <a:p>
            <a:r>
              <a:rPr lang="en-US" dirty="0"/>
              <a:t>Family wise error rate</a:t>
            </a:r>
          </a:p>
          <a:p>
            <a:pPr lvl="1"/>
            <a:endParaRPr lang="en-US" dirty="0"/>
          </a:p>
          <a:p>
            <a:r>
              <a:rPr lang="en-US" dirty="0"/>
              <a:t>Adjust the p-value to account for all of these tests</a:t>
            </a:r>
          </a:p>
        </p:txBody>
      </p:sp>
      <p:pic>
        <p:nvPicPr>
          <p:cNvPr id="1026" name="Picture 2" descr="Statistical Hypotheses and Error - Stats - Medbullets Step 1">
            <a:extLst>
              <a:ext uri="{FF2B5EF4-FFF2-40B4-BE49-F238E27FC236}">
                <a16:creationId xmlns:a16="http://schemas.microsoft.com/office/drawing/2014/main" id="{51F11A60-5206-F643-8350-3416C02E88B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9" t="7832" r="16317" b="12991"/>
          <a:stretch/>
        </p:blipFill>
        <p:spPr bwMode="auto">
          <a:xfrm>
            <a:off x="6172202" y="365125"/>
            <a:ext cx="5750307" cy="4081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F307EA-61EF-F044-8DBA-4CDB34F6D6EB}"/>
              </a:ext>
            </a:extLst>
          </p:cNvPr>
          <p:cNvSpPr txBox="1"/>
          <p:nvPr/>
        </p:nvSpPr>
        <p:spPr>
          <a:xfrm>
            <a:off x="6444343" y="4717143"/>
            <a:ext cx="531222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Family wise error rate</a:t>
            </a:r>
          </a:p>
          <a:p>
            <a:endParaRPr lang="en-US" dirty="0"/>
          </a:p>
          <a:p>
            <a:r>
              <a:rPr lang="en-US" sz="2000" dirty="0"/>
              <a:t>1-(.95)</a:t>
            </a:r>
            <a:r>
              <a:rPr lang="en-US" sz="2000" baseline="30000" dirty="0"/>
              <a:t>n</a:t>
            </a:r>
            <a:endParaRPr lang="en-US" sz="2000" dirty="0"/>
          </a:p>
          <a:p>
            <a:r>
              <a:rPr lang="en-US" sz="2000" dirty="0"/>
              <a:t>N is the number of tests</a:t>
            </a:r>
          </a:p>
          <a:p>
            <a:r>
              <a:rPr lang="en-US" sz="2000" dirty="0"/>
              <a:t>2 tests is a 0.0975 frequency of false discovery</a:t>
            </a:r>
          </a:p>
        </p:txBody>
      </p:sp>
    </p:spTree>
    <p:extLst>
      <p:ext uri="{BB962C8B-B14F-4D97-AF65-F5344CB8AC3E}">
        <p14:creationId xmlns:p14="http://schemas.microsoft.com/office/powerpoint/2010/main" val="17732216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2642FEC-FBE3-7B41-BD60-3C3F39FA6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expression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34AF764-C5A9-6546-B5DA-D1A9AAE77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Log of a fold change</a:t>
            </a:r>
          </a:p>
          <a:p>
            <a:r>
              <a:rPr lang="en-US" sz="2400" dirty="0"/>
              <a:t>Statistical values, key is the adjusted p-value</a:t>
            </a:r>
          </a:p>
          <a:p>
            <a:pPr lvl="1"/>
            <a:r>
              <a:rPr lang="en-US" dirty="0"/>
              <a:t>Correction for multiple testing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5FC1D61-89E9-6645-ACCA-B11545A53E8C}"/>
              </a:ext>
            </a:extLst>
          </p:cNvPr>
          <p:cNvGraphicFramePr>
            <a:graphicFrameLocks noGrp="1"/>
          </p:cNvGraphicFramePr>
          <p:nvPr/>
        </p:nvGraphicFramePr>
        <p:xfrm>
          <a:off x="1981200" y="2988144"/>
          <a:ext cx="7942475" cy="34838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0259">
                  <a:extLst>
                    <a:ext uri="{9D8B030D-6E8A-4147-A177-3AD203B41FA5}">
                      <a16:colId xmlns:a16="http://schemas.microsoft.com/office/drawing/2014/main" val="204984562"/>
                    </a:ext>
                  </a:extLst>
                </a:gridCol>
                <a:gridCol w="988235">
                  <a:extLst>
                    <a:ext uri="{9D8B030D-6E8A-4147-A177-3AD203B41FA5}">
                      <a16:colId xmlns:a16="http://schemas.microsoft.com/office/drawing/2014/main" val="2540500102"/>
                    </a:ext>
                  </a:extLst>
                </a:gridCol>
                <a:gridCol w="1335947">
                  <a:extLst>
                    <a:ext uri="{9D8B030D-6E8A-4147-A177-3AD203B41FA5}">
                      <a16:colId xmlns:a16="http://schemas.microsoft.com/office/drawing/2014/main" val="501593158"/>
                    </a:ext>
                  </a:extLst>
                </a:gridCol>
                <a:gridCol w="645097">
                  <a:extLst>
                    <a:ext uri="{9D8B030D-6E8A-4147-A177-3AD203B41FA5}">
                      <a16:colId xmlns:a16="http://schemas.microsoft.com/office/drawing/2014/main" val="2695498140"/>
                    </a:ext>
                  </a:extLst>
                </a:gridCol>
                <a:gridCol w="1194116">
                  <a:extLst>
                    <a:ext uri="{9D8B030D-6E8A-4147-A177-3AD203B41FA5}">
                      <a16:colId xmlns:a16="http://schemas.microsoft.com/office/drawing/2014/main" val="1886786068"/>
                    </a:ext>
                  </a:extLst>
                </a:gridCol>
                <a:gridCol w="1358821">
                  <a:extLst>
                    <a:ext uri="{9D8B030D-6E8A-4147-A177-3AD203B41FA5}">
                      <a16:colId xmlns:a16="http://schemas.microsoft.com/office/drawing/2014/main" val="3198022083"/>
                    </a:ext>
                  </a:extLst>
                </a:gridCol>
                <a:gridCol w="700000">
                  <a:extLst>
                    <a:ext uri="{9D8B030D-6E8A-4147-A177-3AD203B41FA5}">
                      <a16:colId xmlns:a16="http://schemas.microsoft.com/office/drawing/2014/main" val="1074328619"/>
                    </a:ext>
                  </a:extLst>
                </a:gridCol>
              </a:tblGrid>
              <a:tr h="396757">
                <a:tc>
                  <a:txBody>
                    <a:bodyPr/>
                    <a:lstStyle/>
                    <a:p>
                      <a:pPr algn="l" fontAlgn="b"/>
                      <a:r>
                        <a:rPr lang="en-CA" sz="2300" u="none" strike="noStrike" dirty="0">
                          <a:effectLst/>
                        </a:rPr>
                        <a:t>Symbol</a:t>
                      </a:r>
                      <a:endParaRPr lang="en-CA" sz="2300" b="1" i="0" u="none" strike="noStrike" dirty="0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300" u="none" strike="noStrike">
                          <a:effectLst/>
                        </a:rPr>
                        <a:t>logFC</a:t>
                      </a:r>
                      <a:endParaRPr lang="en-CA" sz="2300" b="1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300" u="none" strike="noStrike">
                          <a:effectLst/>
                        </a:rPr>
                        <a:t>AveExpr</a:t>
                      </a:r>
                      <a:endParaRPr lang="en-CA" sz="2300" b="1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300" u="none" strike="noStrike">
                          <a:effectLst/>
                        </a:rPr>
                        <a:t>t</a:t>
                      </a:r>
                      <a:endParaRPr lang="en-CA" sz="2300" b="1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300" u="none" strike="noStrike">
                          <a:effectLst/>
                        </a:rPr>
                        <a:t>P.Value</a:t>
                      </a:r>
                      <a:endParaRPr lang="en-CA" sz="2300" b="1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300" u="none" strike="noStrike">
                          <a:effectLst/>
                        </a:rPr>
                        <a:t>adj.P.Val</a:t>
                      </a:r>
                      <a:endParaRPr lang="en-CA" sz="2300" b="1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2300" u="none" strike="noStrike">
                          <a:effectLst/>
                        </a:rPr>
                        <a:t>B</a:t>
                      </a:r>
                      <a:endParaRPr lang="en-CA" sz="2300" b="1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extLst>
                  <a:ext uri="{0D108BD9-81ED-4DB2-BD59-A6C34878D82A}">
                    <a16:rowId xmlns:a16="http://schemas.microsoft.com/office/drawing/2014/main" val="2479072044"/>
                  </a:ext>
                </a:extLst>
              </a:tr>
              <a:tr h="308711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>
                          <a:effectLst/>
                        </a:rPr>
                        <a:t>DKFZp586I1420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0.36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6.69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8.33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1.21E-11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5.89E-07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16.02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extLst>
                  <a:ext uri="{0D108BD9-81ED-4DB2-BD59-A6C34878D82A}">
                    <a16:rowId xmlns:a16="http://schemas.microsoft.com/office/drawing/2014/main" val="2325884894"/>
                  </a:ext>
                </a:extLst>
              </a:tr>
              <a:tr h="308711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>
                          <a:effectLst/>
                        </a:rPr>
                        <a:t>TRIM24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0.56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8.70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7.76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1.17E-10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2.86E-06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13.91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extLst>
                  <a:ext uri="{0D108BD9-81ED-4DB2-BD59-A6C34878D82A}">
                    <a16:rowId xmlns:a16="http://schemas.microsoft.com/office/drawing/2014/main" val="3698039439"/>
                  </a:ext>
                </a:extLst>
              </a:tr>
              <a:tr h="308711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>
                          <a:effectLst/>
                        </a:rPr>
                        <a:t>SIAE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0.45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6.30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7.60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2.23E-10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3.12E-06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13.31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extLst>
                  <a:ext uri="{0D108BD9-81ED-4DB2-BD59-A6C34878D82A}">
                    <a16:rowId xmlns:a16="http://schemas.microsoft.com/office/drawing/2014/main" val="2397432464"/>
                  </a:ext>
                </a:extLst>
              </a:tr>
              <a:tr h="308711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>
                          <a:effectLst/>
                        </a:rPr>
                        <a:t>TUBA1A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-0.55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10.25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-7.56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2.60E-10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3.12E-06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13.17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extLst>
                  <a:ext uri="{0D108BD9-81ED-4DB2-BD59-A6C34878D82A}">
                    <a16:rowId xmlns:a16="http://schemas.microsoft.com/office/drawing/2014/main" val="3470212575"/>
                  </a:ext>
                </a:extLst>
              </a:tr>
              <a:tr h="308711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>
                          <a:effectLst/>
                        </a:rPr>
                        <a:t>MPHOSPH1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0.30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6.28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7.51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3.21E-10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3.12E-06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12.97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extLst>
                  <a:ext uri="{0D108BD9-81ED-4DB2-BD59-A6C34878D82A}">
                    <a16:rowId xmlns:a16="http://schemas.microsoft.com/office/drawing/2014/main" val="2779309167"/>
                  </a:ext>
                </a:extLst>
              </a:tr>
              <a:tr h="308711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>
                          <a:effectLst/>
                        </a:rPr>
                        <a:t>PPIG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0.49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6.85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7.27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8.15E-10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5.77E-06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12.10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extLst>
                  <a:ext uri="{0D108BD9-81ED-4DB2-BD59-A6C34878D82A}">
                    <a16:rowId xmlns:a16="http://schemas.microsoft.com/office/drawing/2014/main" val="490720202"/>
                  </a:ext>
                </a:extLst>
              </a:tr>
              <a:tr h="308711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>
                          <a:effectLst/>
                        </a:rPr>
                        <a:t>HSP90B1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0.58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11.29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7.27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8.29E-10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5.77E-06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12.09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extLst>
                  <a:ext uri="{0D108BD9-81ED-4DB2-BD59-A6C34878D82A}">
                    <a16:rowId xmlns:a16="http://schemas.microsoft.com/office/drawing/2014/main" val="740829878"/>
                  </a:ext>
                </a:extLst>
              </a:tr>
              <a:tr h="308711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>
                          <a:effectLst/>
                        </a:rPr>
                        <a:t>ENG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0.92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10.66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7.08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1.73E-09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9.65E-06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11.40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extLst>
                  <a:ext uri="{0D108BD9-81ED-4DB2-BD59-A6C34878D82A}">
                    <a16:rowId xmlns:a16="http://schemas.microsoft.com/office/drawing/2014/main" val="3532838440"/>
                  </a:ext>
                </a:extLst>
              </a:tr>
              <a:tr h="308711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>
                          <a:effectLst/>
                        </a:rPr>
                        <a:t>ERCC5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0.44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8.14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7.05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1.95E-09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9.65E-06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11.29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extLst>
                  <a:ext uri="{0D108BD9-81ED-4DB2-BD59-A6C34878D82A}">
                    <a16:rowId xmlns:a16="http://schemas.microsoft.com/office/drawing/2014/main" val="3441271447"/>
                  </a:ext>
                </a:extLst>
              </a:tr>
              <a:tr h="308711">
                <a:tc>
                  <a:txBody>
                    <a:bodyPr/>
                    <a:lstStyle/>
                    <a:p>
                      <a:pPr algn="l" fontAlgn="b"/>
                      <a:r>
                        <a:rPr lang="en-CA" sz="1600" u="none" strike="noStrike">
                          <a:effectLst/>
                        </a:rPr>
                        <a:t>ZNF33B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0.49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7.08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7.05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1.98E-09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>
                          <a:effectLst/>
                        </a:rPr>
                        <a:t>9.65E-06</a:t>
                      </a:r>
                      <a:endParaRPr lang="en-CA" sz="1600" b="0" i="0" u="none" strike="noStrike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CA" sz="1600" u="none" strike="noStrike" dirty="0">
                          <a:effectLst/>
                        </a:rPr>
                        <a:t>11.28</a:t>
                      </a:r>
                      <a:endParaRPr lang="en-CA" sz="1600" b="0" i="0" u="none" strike="noStrike" dirty="0">
                        <a:solidFill>
                          <a:srgbClr val="000000"/>
                        </a:solidFill>
                        <a:effectLst/>
                        <a:latin typeface="Lucida Sans" panose="020B0602030504020204" pitchFamily="34" charset="77"/>
                      </a:endParaRPr>
                    </a:p>
                  </a:txBody>
                  <a:tcPr marL="13757" marR="13757" marT="13757" marB="0" anchor="b"/>
                </a:tc>
                <a:extLst>
                  <a:ext uri="{0D108BD9-81ED-4DB2-BD59-A6C34878D82A}">
                    <a16:rowId xmlns:a16="http://schemas.microsoft.com/office/drawing/2014/main" val="1401114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72032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F3A10C6-666F-E94F-BC98-A595A35B7F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531663" y="320636"/>
            <a:ext cx="5181600" cy="3291456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8956BBF9-9EE3-C540-9F6E-17B91A0B32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31663" y="3612093"/>
            <a:ext cx="5181600" cy="32159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D5E336-05E4-C547-A4C2-850EFABA1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tail of two p-values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58036B-9122-554D-8749-8D0A7A4C2516}"/>
              </a:ext>
            </a:extLst>
          </p:cNvPr>
          <p:cNvCxnSpPr>
            <a:cxnSpLocks/>
          </p:cNvCxnSpPr>
          <p:nvPr/>
        </p:nvCxnSpPr>
        <p:spPr>
          <a:xfrm>
            <a:off x="7614793" y="365124"/>
            <a:ext cx="0" cy="2643820"/>
          </a:xfrm>
          <a:prstGeom prst="line">
            <a:avLst/>
          </a:prstGeom>
          <a:ln w="38100">
            <a:solidFill>
              <a:srgbClr val="FF09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F5D6B2C-C2A5-D14A-9AA6-A68C63E1FE4E}"/>
              </a:ext>
            </a:extLst>
          </p:cNvPr>
          <p:cNvCxnSpPr>
            <a:cxnSpLocks/>
          </p:cNvCxnSpPr>
          <p:nvPr/>
        </p:nvCxnSpPr>
        <p:spPr>
          <a:xfrm>
            <a:off x="7613768" y="4102549"/>
            <a:ext cx="0" cy="2235030"/>
          </a:xfrm>
          <a:prstGeom prst="line">
            <a:avLst/>
          </a:prstGeom>
          <a:ln w="38100">
            <a:solidFill>
              <a:srgbClr val="FF09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60119A04-66CD-7445-B0DE-C928432616C7}"/>
              </a:ext>
            </a:extLst>
          </p:cNvPr>
          <p:cNvSpPr txBox="1">
            <a:spLocks/>
          </p:cNvSpPr>
          <p:nvPr/>
        </p:nvSpPr>
        <p:spPr>
          <a:xfrm>
            <a:off x="623880" y="1817069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Adjusting can be as simple as dividing</a:t>
            </a:r>
          </a:p>
          <a:p>
            <a:r>
              <a:rPr lang="en-US" dirty="0"/>
              <a:t>0.05/20,000 = 2.5 x 10</a:t>
            </a:r>
            <a:r>
              <a:rPr lang="en-US" sz="3100" baseline="30000" dirty="0"/>
              <a:t>-6</a:t>
            </a:r>
            <a:r>
              <a:rPr lang="en-US" sz="3100" dirty="0"/>
              <a:t>, new threshold</a:t>
            </a:r>
          </a:p>
          <a:p>
            <a:r>
              <a:rPr lang="en-US" sz="3100" dirty="0"/>
              <a:t>But we generally apply other methods like</a:t>
            </a:r>
          </a:p>
          <a:p>
            <a:r>
              <a:rPr lang="en-US" sz="3100" dirty="0"/>
              <a:t>FDR, </a:t>
            </a:r>
            <a:r>
              <a:rPr lang="en-US" sz="3100" dirty="0" err="1"/>
              <a:t>Bonferoni</a:t>
            </a:r>
            <a:r>
              <a:rPr lang="en-US" sz="3100" dirty="0"/>
              <a:t>, Holm</a:t>
            </a:r>
          </a:p>
          <a:p>
            <a:r>
              <a:rPr lang="en-US" sz="3100" dirty="0"/>
              <a:t>These will give different results</a:t>
            </a:r>
          </a:p>
          <a:p>
            <a:r>
              <a:rPr lang="en-US" sz="3100" dirty="0"/>
              <a:t>Considered conservative or liberal</a:t>
            </a:r>
          </a:p>
        </p:txBody>
      </p:sp>
    </p:spTree>
    <p:extLst>
      <p:ext uri="{BB962C8B-B14F-4D97-AF65-F5344CB8AC3E}">
        <p14:creationId xmlns:p14="http://schemas.microsoft.com/office/powerpoint/2010/main" val="2868190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Ontologies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2"/>
            <a:ext cx="5147469" cy="5052452"/>
          </a:xfrm>
        </p:spPr>
        <p:txBody>
          <a:bodyPr>
            <a:normAutofit/>
          </a:bodyPr>
          <a:lstStyle/>
          <a:p>
            <a:r>
              <a:rPr lang="en-US" dirty="0"/>
              <a:t>Genes can be grouped in to sets</a:t>
            </a:r>
          </a:p>
          <a:p>
            <a:r>
              <a:rPr lang="en-US" dirty="0"/>
              <a:t>The Gene Ontology</a:t>
            </a:r>
          </a:p>
          <a:p>
            <a:pPr lvl="1"/>
            <a:r>
              <a:rPr lang="en-US" dirty="0"/>
              <a:t>Molecular Function</a:t>
            </a:r>
          </a:p>
          <a:p>
            <a:pPr lvl="2"/>
            <a:r>
              <a:rPr lang="en-US" dirty="0"/>
              <a:t>Transcription factors, kinases</a:t>
            </a:r>
          </a:p>
          <a:p>
            <a:pPr lvl="1"/>
            <a:r>
              <a:rPr lang="en-US" dirty="0"/>
              <a:t>Biological process</a:t>
            </a:r>
          </a:p>
          <a:p>
            <a:pPr lvl="2"/>
            <a:r>
              <a:rPr lang="en-US" dirty="0"/>
              <a:t>Involved in spleen development, apoptosis</a:t>
            </a:r>
          </a:p>
          <a:p>
            <a:pPr lvl="1"/>
            <a:r>
              <a:rPr lang="en-US" dirty="0"/>
              <a:t>Cellular Component</a:t>
            </a:r>
          </a:p>
          <a:p>
            <a:pPr lvl="2"/>
            <a:r>
              <a:rPr lang="en-US" dirty="0"/>
              <a:t>Nuclear or mitochondrial localized</a:t>
            </a:r>
          </a:p>
          <a:p>
            <a:r>
              <a:rPr lang="en-US" dirty="0"/>
              <a:t>Genes can be in more than one group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7836832" y="2245633"/>
            <a:ext cx="173965" cy="2000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iamond 4"/>
          <p:cNvSpPr/>
          <p:nvPr/>
        </p:nvSpPr>
        <p:spPr>
          <a:xfrm>
            <a:off x="8167365" y="2750170"/>
            <a:ext cx="200059" cy="23487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gular Pentagon 5"/>
          <p:cNvSpPr/>
          <p:nvPr/>
        </p:nvSpPr>
        <p:spPr>
          <a:xfrm>
            <a:off x="8593577" y="2332622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989232" y="2398033"/>
            <a:ext cx="173965" cy="2000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iamond 7"/>
          <p:cNvSpPr/>
          <p:nvPr/>
        </p:nvSpPr>
        <p:spPr>
          <a:xfrm>
            <a:off x="8771709" y="2040533"/>
            <a:ext cx="200059" cy="23487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gular Pentagon 8"/>
          <p:cNvSpPr/>
          <p:nvPr/>
        </p:nvSpPr>
        <p:spPr>
          <a:xfrm>
            <a:off x="8745977" y="2485022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8381015" y="3007633"/>
            <a:ext cx="173965" cy="2000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iamond 10"/>
          <p:cNvSpPr/>
          <p:nvPr/>
        </p:nvSpPr>
        <p:spPr>
          <a:xfrm>
            <a:off x="8924109" y="2192933"/>
            <a:ext cx="200059" cy="23487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gular Pentagon 11"/>
          <p:cNvSpPr/>
          <p:nvPr/>
        </p:nvSpPr>
        <p:spPr>
          <a:xfrm>
            <a:off x="8898377" y="2637422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294032" y="2702833"/>
            <a:ext cx="173965" cy="2000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iamond 13"/>
          <p:cNvSpPr/>
          <p:nvPr/>
        </p:nvSpPr>
        <p:spPr>
          <a:xfrm>
            <a:off x="7484555" y="2264386"/>
            <a:ext cx="200059" cy="23487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gular Pentagon 14"/>
          <p:cNvSpPr/>
          <p:nvPr/>
        </p:nvSpPr>
        <p:spPr>
          <a:xfrm>
            <a:off x="9050777" y="2789822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898378" y="1993196"/>
            <a:ext cx="173965" cy="2000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iamond 16"/>
          <p:cNvSpPr/>
          <p:nvPr/>
        </p:nvSpPr>
        <p:spPr>
          <a:xfrm>
            <a:off x="7636955" y="2416786"/>
            <a:ext cx="200059" cy="23487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gular Pentagon 17"/>
          <p:cNvSpPr/>
          <p:nvPr/>
        </p:nvSpPr>
        <p:spPr>
          <a:xfrm>
            <a:off x="7584584" y="2820438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9050778" y="2145596"/>
            <a:ext cx="173965" cy="2000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iamond 19"/>
          <p:cNvSpPr/>
          <p:nvPr/>
        </p:nvSpPr>
        <p:spPr>
          <a:xfrm>
            <a:off x="8599559" y="3090274"/>
            <a:ext cx="200059" cy="23487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gular Pentagon 20"/>
          <p:cNvSpPr/>
          <p:nvPr/>
        </p:nvSpPr>
        <p:spPr>
          <a:xfrm>
            <a:off x="7736984" y="2972838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8438460" y="2299181"/>
            <a:ext cx="173965" cy="2000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iamond 22"/>
          <p:cNvSpPr/>
          <p:nvPr/>
        </p:nvSpPr>
        <p:spPr>
          <a:xfrm>
            <a:off x="8768992" y="2803718"/>
            <a:ext cx="200059" cy="23487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gular Pentagon 23"/>
          <p:cNvSpPr/>
          <p:nvPr/>
        </p:nvSpPr>
        <p:spPr>
          <a:xfrm>
            <a:off x="9195204" y="2386170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7210562" y="1775893"/>
            <a:ext cx="2565975" cy="1878963"/>
          </a:xfrm>
          <a:prstGeom prst="ellipse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7128473" y="3654856"/>
            <a:ext cx="3470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the differential expressed genes</a:t>
            </a:r>
          </a:p>
        </p:txBody>
      </p:sp>
      <p:sp>
        <p:nvSpPr>
          <p:cNvPr id="27" name="Regular Pentagon 26"/>
          <p:cNvSpPr/>
          <p:nvPr/>
        </p:nvSpPr>
        <p:spPr>
          <a:xfrm>
            <a:off x="7558489" y="4486182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iamond 27"/>
          <p:cNvSpPr/>
          <p:nvPr/>
        </p:nvSpPr>
        <p:spPr>
          <a:xfrm>
            <a:off x="7558489" y="5109846"/>
            <a:ext cx="200059" cy="23487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7558490" y="5613536"/>
            <a:ext cx="173965" cy="2000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8010072" y="4396695"/>
            <a:ext cx="1088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apoptosis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8010073" y="5024201"/>
            <a:ext cx="2009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Transcription factor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8010073" y="5528907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kinase</a:t>
            </a:r>
          </a:p>
        </p:txBody>
      </p:sp>
    </p:spTree>
    <p:extLst>
      <p:ext uri="{BB962C8B-B14F-4D97-AF65-F5344CB8AC3E}">
        <p14:creationId xmlns:p14="http://schemas.microsoft.com/office/powerpoint/2010/main" val="35591209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sets and statistical tests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Overrepresentation analysis</a:t>
            </a:r>
          </a:p>
          <a:p>
            <a:pPr lvl="1"/>
            <a:r>
              <a:rPr lang="en-US" dirty="0"/>
              <a:t>Test for enrichment is a select set or group of genes</a:t>
            </a:r>
          </a:p>
          <a:p>
            <a:pPr lvl="1"/>
            <a:r>
              <a:rPr lang="en-US" dirty="0"/>
              <a:t>Possible bias, selection of genes of interest</a:t>
            </a:r>
          </a:p>
          <a:p>
            <a:pPr lvl="1"/>
            <a:r>
              <a:rPr lang="en-US" dirty="0"/>
              <a:t>Arbitrary setting of thresholds, fold change and p-values</a:t>
            </a:r>
          </a:p>
          <a:p>
            <a:r>
              <a:rPr lang="en-US" dirty="0"/>
              <a:t>Gene set enrichment</a:t>
            </a:r>
          </a:p>
          <a:p>
            <a:pPr lvl="1"/>
            <a:r>
              <a:rPr lang="en-US" dirty="0"/>
              <a:t>Test genes collectively as a set with common annotation</a:t>
            </a:r>
          </a:p>
          <a:p>
            <a:pPr lvl="1"/>
            <a:r>
              <a:rPr lang="en-US" dirty="0"/>
              <a:t>Individually they may not be enriched (not statistically significant), group statistic</a:t>
            </a:r>
          </a:p>
          <a:p>
            <a:pPr lvl="1"/>
            <a:r>
              <a:rPr lang="en-US" dirty="0"/>
              <a:t>Advantage, uses all the data, no selection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0619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expression is regulated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457" y="1600201"/>
            <a:ext cx="5235409" cy="4525963"/>
          </a:xfrm>
        </p:spPr>
        <p:txBody>
          <a:bodyPr/>
          <a:lstStyle/>
          <a:p>
            <a:r>
              <a:rPr lang="en-US" dirty="0"/>
              <a:t>Different regions of the genome</a:t>
            </a:r>
          </a:p>
          <a:p>
            <a:r>
              <a:rPr lang="en-US" dirty="0"/>
              <a:t>Co-ordinate expression</a:t>
            </a:r>
          </a:p>
          <a:p>
            <a:r>
              <a:rPr lang="en-US" dirty="0"/>
              <a:t>Activators, repressors</a:t>
            </a:r>
          </a:p>
          <a:p>
            <a:r>
              <a:rPr lang="en-US" dirty="0"/>
              <a:t>Enhancers, promoter</a:t>
            </a:r>
          </a:p>
        </p:txBody>
      </p:sp>
      <p:sp>
        <p:nvSpPr>
          <p:cNvPr id="4" name="TextShape 3"/>
          <p:cNvSpPr txBox="1"/>
          <p:nvPr/>
        </p:nvSpPr>
        <p:spPr>
          <a:xfrm>
            <a:off x="6389316" y="6322690"/>
            <a:ext cx="4287601" cy="53531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CA" sz="1400" i="1" dirty="0">
                <a:latin typeface="Arial"/>
              </a:rPr>
              <a:t>Wyeth W. Wasserman &amp; </a:t>
            </a:r>
            <a:r>
              <a:rPr lang="en-CA" sz="1400" i="1" dirty="0" err="1">
                <a:latin typeface="Arial"/>
              </a:rPr>
              <a:t>Albin</a:t>
            </a:r>
            <a:r>
              <a:rPr lang="en-CA" sz="1400" i="1" dirty="0">
                <a:latin typeface="Arial"/>
              </a:rPr>
              <a:t> </a:t>
            </a:r>
            <a:r>
              <a:rPr lang="en-CA" sz="1400" i="1" dirty="0" err="1">
                <a:latin typeface="Arial"/>
              </a:rPr>
              <a:t>Sandelin</a:t>
            </a:r>
            <a:endParaRPr sz="1400" dirty="0"/>
          </a:p>
          <a:p>
            <a:r>
              <a:rPr lang="en-CA" sz="1400" i="1" dirty="0">
                <a:latin typeface="Arial"/>
              </a:rPr>
              <a:t>Nature Reviews Genetics 5, 276-287 (2004)</a:t>
            </a:r>
            <a:endParaRPr sz="1400" dirty="0"/>
          </a:p>
        </p:txBody>
      </p:sp>
      <p:pic>
        <p:nvPicPr>
          <p:cNvPr id="5" name="Content Placeholder 8"/>
          <p:cNvPicPr>
            <a:picLocks/>
          </p:cNvPicPr>
          <p:nvPr/>
        </p:nvPicPr>
        <p:blipFill rotWithShape="1">
          <a:blip r:embed="rId2"/>
          <a:srcRect t="3299" b="11595"/>
          <a:stretch/>
        </p:blipFill>
        <p:spPr>
          <a:xfrm>
            <a:off x="6073609" y="1600201"/>
            <a:ext cx="5500373" cy="439244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89140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Ontology over-representation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2670963"/>
          </a:xfrm>
        </p:spPr>
        <p:txBody>
          <a:bodyPr/>
          <a:lstStyle/>
          <a:p>
            <a:r>
              <a:rPr lang="en-US" dirty="0"/>
              <a:t>Of the genes differentially expressed are there more than expected, based on a random sample/draw?</a:t>
            </a:r>
          </a:p>
          <a:p>
            <a:pPr lvl="1"/>
            <a:r>
              <a:rPr lang="en-US" dirty="0"/>
              <a:t>Governed by the </a:t>
            </a:r>
            <a:r>
              <a:rPr lang="en-US" dirty="0" err="1"/>
              <a:t>hypergeometic</a:t>
            </a:r>
            <a:r>
              <a:rPr lang="en-US" dirty="0"/>
              <a:t> and binomial probabilities</a:t>
            </a:r>
          </a:p>
        </p:txBody>
      </p:sp>
      <p:sp>
        <p:nvSpPr>
          <p:cNvPr id="5" name="Diamond 4"/>
          <p:cNvSpPr/>
          <p:nvPr/>
        </p:nvSpPr>
        <p:spPr>
          <a:xfrm>
            <a:off x="2585183" y="5271535"/>
            <a:ext cx="200059" cy="23487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gular Pentagon 5"/>
          <p:cNvSpPr/>
          <p:nvPr/>
        </p:nvSpPr>
        <p:spPr>
          <a:xfrm>
            <a:off x="3011395" y="4853987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407051" y="4919399"/>
            <a:ext cx="173965" cy="2000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Diamond 7"/>
          <p:cNvSpPr/>
          <p:nvPr/>
        </p:nvSpPr>
        <p:spPr>
          <a:xfrm>
            <a:off x="3189528" y="4561898"/>
            <a:ext cx="200059" cy="23487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798832" y="5528999"/>
            <a:ext cx="173965" cy="2000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iamond 10"/>
          <p:cNvSpPr/>
          <p:nvPr/>
        </p:nvSpPr>
        <p:spPr>
          <a:xfrm>
            <a:off x="3341928" y="4714298"/>
            <a:ext cx="200059" cy="23487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iamond 13"/>
          <p:cNvSpPr/>
          <p:nvPr/>
        </p:nvSpPr>
        <p:spPr>
          <a:xfrm>
            <a:off x="1902373" y="4785750"/>
            <a:ext cx="200059" cy="23487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iamond 16"/>
          <p:cNvSpPr/>
          <p:nvPr/>
        </p:nvSpPr>
        <p:spPr>
          <a:xfrm>
            <a:off x="2054773" y="4938150"/>
            <a:ext cx="200059" cy="23487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gular Pentagon 17"/>
          <p:cNvSpPr/>
          <p:nvPr/>
        </p:nvSpPr>
        <p:spPr>
          <a:xfrm>
            <a:off x="2002403" y="5341803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iamond 19"/>
          <p:cNvSpPr/>
          <p:nvPr/>
        </p:nvSpPr>
        <p:spPr>
          <a:xfrm>
            <a:off x="3017377" y="5611638"/>
            <a:ext cx="200059" cy="23487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gular Pentagon 20"/>
          <p:cNvSpPr/>
          <p:nvPr/>
        </p:nvSpPr>
        <p:spPr>
          <a:xfrm>
            <a:off x="2154803" y="5494203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856278" y="4820545"/>
            <a:ext cx="173965" cy="2000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iamond 22"/>
          <p:cNvSpPr/>
          <p:nvPr/>
        </p:nvSpPr>
        <p:spPr>
          <a:xfrm>
            <a:off x="3186809" y="5325082"/>
            <a:ext cx="200059" cy="23487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1819735" y="4297259"/>
            <a:ext cx="2565975" cy="1878963"/>
          </a:xfrm>
          <a:prstGeom prst="ellipse">
            <a:avLst/>
          </a:prstGeom>
          <a:noFill/>
          <a:ln w="28575" cmpd="sng">
            <a:solidFill>
              <a:srgbClr val="3366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546290" y="6176221"/>
            <a:ext cx="2395815" cy="646331"/>
          </a:xfrm>
          <a:prstGeom prst="rect">
            <a:avLst/>
          </a:prstGeom>
          <a:noFill/>
          <a:ln>
            <a:solidFill>
              <a:srgbClr val="3366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All the differential expressed genes</a:t>
            </a:r>
          </a:p>
        </p:txBody>
      </p:sp>
      <p:sp>
        <p:nvSpPr>
          <p:cNvPr id="27" name="Oval 26"/>
          <p:cNvSpPr/>
          <p:nvPr/>
        </p:nvSpPr>
        <p:spPr>
          <a:xfrm>
            <a:off x="4920836" y="4766999"/>
            <a:ext cx="173965" cy="2000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Diamond 27"/>
          <p:cNvSpPr/>
          <p:nvPr/>
        </p:nvSpPr>
        <p:spPr>
          <a:xfrm>
            <a:off x="5251368" y="5271535"/>
            <a:ext cx="200059" cy="23487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gular Pentagon 28"/>
          <p:cNvSpPr/>
          <p:nvPr/>
        </p:nvSpPr>
        <p:spPr>
          <a:xfrm>
            <a:off x="5677580" y="4853987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/>
          <p:cNvSpPr/>
          <p:nvPr/>
        </p:nvSpPr>
        <p:spPr>
          <a:xfrm>
            <a:off x="5073236" y="4919399"/>
            <a:ext cx="173965" cy="2000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Diamond 30"/>
          <p:cNvSpPr/>
          <p:nvPr/>
        </p:nvSpPr>
        <p:spPr>
          <a:xfrm>
            <a:off x="5855713" y="4561898"/>
            <a:ext cx="200059" cy="23487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gular Pentagon 31"/>
          <p:cNvSpPr/>
          <p:nvPr/>
        </p:nvSpPr>
        <p:spPr>
          <a:xfrm>
            <a:off x="5829980" y="5006387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5465018" y="5528999"/>
            <a:ext cx="173965" cy="2000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Diamond 33"/>
          <p:cNvSpPr/>
          <p:nvPr/>
        </p:nvSpPr>
        <p:spPr>
          <a:xfrm>
            <a:off x="6008113" y="4714298"/>
            <a:ext cx="200059" cy="23487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gular Pentagon 34"/>
          <p:cNvSpPr/>
          <p:nvPr/>
        </p:nvSpPr>
        <p:spPr>
          <a:xfrm>
            <a:off x="5982380" y="5158787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378036" y="5224199"/>
            <a:ext cx="173965" cy="2000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Diamond 36"/>
          <p:cNvSpPr/>
          <p:nvPr/>
        </p:nvSpPr>
        <p:spPr>
          <a:xfrm>
            <a:off x="4568557" y="4785750"/>
            <a:ext cx="200059" cy="23487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gular Pentagon 37"/>
          <p:cNvSpPr/>
          <p:nvPr/>
        </p:nvSpPr>
        <p:spPr>
          <a:xfrm>
            <a:off x="6134780" y="5311187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5982380" y="4514561"/>
            <a:ext cx="173965" cy="2000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gular Pentagon 40"/>
          <p:cNvSpPr/>
          <p:nvPr/>
        </p:nvSpPr>
        <p:spPr>
          <a:xfrm>
            <a:off x="4668587" y="5341803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6134780" y="4666961"/>
            <a:ext cx="173965" cy="2000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gular Pentagon 43"/>
          <p:cNvSpPr/>
          <p:nvPr/>
        </p:nvSpPr>
        <p:spPr>
          <a:xfrm>
            <a:off x="4820987" y="5494203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522463" y="4820545"/>
            <a:ext cx="173965" cy="2000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gular Pentagon 46"/>
          <p:cNvSpPr/>
          <p:nvPr/>
        </p:nvSpPr>
        <p:spPr>
          <a:xfrm>
            <a:off x="6279207" y="4907534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gular Pentagon 47"/>
          <p:cNvSpPr/>
          <p:nvPr/>
        </p:nvSpPr>
        <p:spPr>
          <a:xfrm>
            <a:off x="4826969" y="4374533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gular Pentagon 48"/>
          <p:cNvSpPr/>
          <p:nvPr/>
        </p:nvSpPr>
        <p:spPr>
          <a:xfrm>
            <a:off x="4979369" y="4526933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gular Pentagon 49"/>
          <p:cNvSpPr/>
          <p:nvPr/>
        </p:nvSpPr>
        <p:spPr>
          <a:xfrm>
            <a:off x="5131769" y="4679333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gular Pentagon 50"/>
          <p:cNvSpPr/>
          <p:nvPr/>
        </p:nvSpPr>
        <p:spPr>
          <a:xfrm>
            <a:off x="5284169" y="4831733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Diamond 51"/>
          <p:cNvSpPr/>
          <p:nvPr/>
        </p:nvSpPr>
        <p:spPr>
          <a:xfrm>
            <a:off x="5002384" y="4845627"/>
            <a:ext cx="200059" cy="23487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gular Pentagon 52"/>
          <p:cNvSpPr/>
          <p:nvPr/>
        </p:nvSpPr>
        <p:spPr>
          <a:xfrm>
            <a:off x="5428596" y="4428079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gular Pentagon 53"/>
          <p:cNvSpPr/>
          <p:nvPr/>
        </p:nvSpPr>
        <p:spPr>
          <a:xfrm>
            <a:off x="5275108" y="5694109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gular Pentagon 54"/>
          <p:cNvSpPr/>
          <p:nvPr/>
        </p:nvSpPr>
        <p:spPr>
          <a:xfrm>
            <a:off x="5427508" y="5846509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1780779" y="4175472"/>
            <a:ext cx="5527535" cy="2153149"/>
          </a:xfrm>
          <a:prstGeom prst="ellipse">
            <a:avLst/>
          </a:prstGeom>
          <a:noFill/>
          <a:ln w="28575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/>
          <p:cNvSpPr txBox="1"/>
          <p:nvPr/>
        </p:nvSpPr>
        <p:spPr>
          <a:xfrm>
            <a:off x="5002383" y="6328621"/>
            <a:ext cx="139301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All the genes</a:t>
            </a:r>
          </a:p>
        </p:txBody>
      </p:sp>
      <p:sp>
        <p:nvSpPr>
          <p:cNvPr id="59" name="Diamond 58"/>
          <p:cNvSpPr/>
          <p:nvPr/>
        </p:nvSpPr>
        <p:spPr>
          <a:xfrm>
            <a:off x="3169777" y="5764038"/>
            <a:ext cx="200059" cy="23487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Diamond 59"/>
          <p:cNvSpPr/>
          <p:nvPr/>
        </p:nvSpPr>
        <p:spPr>
          <a:xfrm>
            <a:off x="2611821" y="4610757"/>
            <a:ext cx="200059" cy="23487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Diamond 60"/>
          <p:cNvSpPr/>
          <p:nvPr/>
        </p:nvSpPr>
        <p:spPr>
          <a:xfrm>
            <a:off x="3468596" y="5646602"/>
            <a:ext cx="200059" cy="23487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Diamond 61"/>
          <p:cNvSpPr/>
          <p:nvPr/>
        </p:nvSpPr>
        <p:spPr>
          <a:xfrm>
            <a:off x="3765241" y="5215498"/>
            <a:ext cx="200059" cy="23487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4568558" y="5242609"/>
            <a:ext cx="173965" cy="2000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Diamond 63"/>
          <p:cNvSpPr/>
          <p:nvPr/>
        </p:nvSpPr>
        <p:spPr>
          <a:xfrm>
            <a:off x="4899089" y="5747146"/>
            <a:ext cx="200059" cy="23487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gular Pentagon 64"/>
          <p:cNvSpPr/>
          <p:nvPr/>
        </p:nvSpPr>
        <p:spPr>
          <a:xfrm>
            <a:off x="5325303" y="5329598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4720958" y="5395009"/>
            <a:ext cx="173965" cy="2000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Diamond 66"/>
          <p:cNvSpPr/>
          <p:nvPr/>
        </p:nvSpPr>
        <p:spPr>
          <a:xfrm>
            <a:off x="5503435" y="5037509"/>
            <a:ext cx="200059" cy="23487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gular Pentagon 67"/>
          <p:cNvSpPr/>
          <p:nvPr/>
        </p:nvSpPr>
        <p:spPr>
          <a:xfrm>
            <a:off x="5477703" y="5481998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Diamond 68"/>
          <p:cNvSpPr/>
          <p:nvPr/>
        </p:nvSpPr>
        <p:spPr>
          <a:xfrm>
            <a:off x="5655835" y="5189909"/>
            <a:ext cx="200059" cy="23487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gular Pentagon 69"/>
          <p:cNvSpPr/>
          <p:nvPr/>
        </p:nvSpPr>
        <p:spPr>
          <a:xfrm>
            <a:off x="5630103" y="5634398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5025758" y="5699809"/>
            <a:ext cx="173965" cy="2000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5630103" y="4990172"/>
            <a:ext cx="173965" cy="2000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5782503" y="5142572"/>
            <a:ext cx="173965" cy="2000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5170184" y="5296157"/>
            <a:ext cx="173965" cy="2000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gular Pentagon 74"/>
          <p:cNvSpPr/>
          <p:nvPr/>
        </p:nvSpPr>
        <p:spPr>
          <a:xfrm>
            <a:off x="5926929" y="5383146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gular Pentagon 75"/>
          <p:cNvSpPr/>
          <p:nvPr/>
        </p:nvSpPr>
        <p:spPr>
          <a:xfrm>
            <a:off x="4474691" y="4850143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gular Pentagon 76"/>
          <p:cNvSpPr/>
          <p:nvPr/>
        </p:nvSpPr>
        <p:spPr>
          <a:xfrm>
            <a:off x="4627091" y="5002543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gular Pentagon 77"/>
          <p:cNvSpPr/>
          <p:nvPr/>
        </p:nvSpPr>
        <p:spPr>
          <a:xfrm>
            <a:off x="4779491" y="5154943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gular Pentagon 78"/>
          <p:cNvSpPr/>
          <p:nvPr/>
        </p:nvSpPr>
        <p:spPr>
          <a:xfrm>
            <a:off x="4931891" y="5307343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Diamond 79"/>
          <p:cNvSpPr/>
          <p:nvPr/>
        </p:nvSpPr>
        <p:spPr>
          <a:xfrm>
            <a:off x="4650105" y="5321238"/>
            <a:ext cx="200059" cy="23487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gular Pentagon 80"/>
          <p:cNvSpPr/>
          <p:nvPr/>
        </p:nvSpPr>
        <p:spPr>
          <a:xfrm>
            <a:off x="5076319" y="4903690"/>
            <a:ext cx="252248" cy="234871"/>
          </a:xfrm>
          <a:prstGeom prst="pen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Diamond 81"/>
          <p:cNvSpPr/>
          <p:nvPr/>
        </p:nvSpPr>
        <p:spPr>
          <a:xfrm>
            <a:off x="5467193" y="5641405"/>
            <a:ext cx="200059" cy="23487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Diamond 82"/>
          <p:cNvSpPr/>
          <p:nvPr/>
        </p:nvSpPr>
        <p:spPr>
          <a:xfrm>
            <a:off x="5619593" y="5793805"/>
            <a:ext cx="200059" cy="234871"/>
          </a:xfrm>
          <a:prstGeom prst="diamon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/>
          <p:cNvSpPr/>
          <p:nvPr/>
        </p:nvSpPr>
        <p:spPr>
          <a:xfrm>
            <a:off x="5593862" y="5594068"/>
            <a:ext cx="173965" cy="2000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/>
          <p:cNvSpPr/>
          <p:nvPr/>
        </p:nvSpPr>
        <p:spPr>
          <a:xfrm>
            <a:off x="5746262" y="5746468"/>
            <a:ext cx="173965" cy="20007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7795416" y="4428080"/>
            <a:ext cx="20440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 there more or fewer genes of one group than could be predicted by random?</a:t>
            </a:r>
          </a:p>
        </p:txBody>
      </p:sp>
    </p:spTree>
    <p:extLst>
      <p:ext uri="{BB962C8B-B14F-4D97-AF65-F5344CB8AC3E}">
        <p14:creationId xmlns:p14="http://schemas.microsoft.com/office/powerpoint/2010/main" val="177953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07BBC-306F-924D-BA06-D14ECD7CA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CC6CA-4923-8D4E-BB13-A17141BFF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600201"/>
            <a:ext cx="3995059" cy="4525963"/>
          </a:xfrm>
        </p:spPr>
        <p:txBody>
          <a:bodyPr/>
          <a:lstStyle/>
          <a:p>
            <a:r>
              <a:rPr lang="en-US" dirty="0"/>
              <a:t>Mouse mine is a good resource</a:t>
            </a:r>
          </a:p>
          <a:p>
            <a:r>
              <a:rPr lang="en-US" dirty="0"/>
              <a:t>Add a list of selected genes</a:t>
            </a:r>
          </a:p>
          <a:p>
            <a:r>
              <a:rPr lang="en-US" dirty="0"/>
              <a:t>For example increased after treatment with a drug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9C02B2-3CBA-E843-B09B-DC156D62B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259" y="1915824"/>
            <a:ext cx="4571999" cy="3187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9524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00D0E-864D-2642-97BA-0FDE6B416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40FAB-78E5-1946-801D-BEC7B32A19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C7445A-5B6B-4347-9E60-7AD3AF11B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103" y="1600199"/>
            <a:ext cx="3725103" cy="45259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6DA760-4656-F542-98FF-76D908F45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3797" y="1600200"/>
            <a:ext cx="3687004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8318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set enrichment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The camera() function in the </a:t>
            </a:r>
            <a:r>
              <a:rPr lang="en-US" dirty="0" err="1"/>
              <a:t>limma</a:t>
            </a:r>
            <a:r>
              <a:rPr lang="en-US" dirty="0"/>
              <a:t> library</a:t>
            </a:r>
          </a:p>
          <a:p>
            <a:r>
              <a:rPr lang="en-US" dirty="0"/>
              <a:t>Rank genes in order of expression difference</a:t>
            </a:r>
          </a:p>
          <a:p>
            <a:r>
              <a:rPr lang="en-US" dirty="0"/>
              <a:t>Test is on the distribution of the genes in the set</a:t>
            </a:r>
          </a:p>
          <a:p>
            <a:r>
              <a:rPr lang="en-US" dirty="0"/>
              <a:t>Are the genes mostly higher or lower than expected?</a:t>
            </a:r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6096000" y="1600203"/>
          <a:ext cx="4114800" cy="452596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65745">
                <a:tc>
                  <a:txBody>
                    <a:bodyPr/>
                    <a:lstStyle/>
                    <a:p>
                      <a:r>
                        <a:rPr lang="en-US" sz="2800" dirty="0"/>
                        <a:t>Gene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Fold change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5745">
                <a:tc>
                  <a:txBody>
                    <a:bodyPr/>
                    <a:lstStyle/>
                    <a:p>
                      <a:r>
                        <a:rPr lang="en-US" sz="2800" dirty="0"/>
                        <a:t>ABC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4.5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5745">
                <a:tc>
                  <a:txBody>
                    <a:bodyPr/>
                    <a:lstStyle/>
                    <a:p>
                      <a:r>
                        <a:rPr lang="en-US" sz="2800" dirty="0"/>
                        <a:t>DBC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5745">
                <a:tc>
                  <a:txBody>
                    <a:bodyPr/>
                    <a:lstStyle/>
                    <a:p>
                      <a:r>
                        <a:rPr lang="en-US" sz="2800" dirty="0"/>
                        <a:t>NGF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3.8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5745">
                <a:tc>
                  <a:txBody>
                    <a:bodyPr/>
                    <a:lstStyle/>
                    <a:p>
                      <a:r>
                        <a:rPr lang="en-US" sz="2800" dirty="0"/>
                        <a:t>….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5745">
                <a:tc>
                  <a:txBody>
                    <a:bodyPr/>
                    <a:lstStyle/>
                    <a:p>
                      <a:r>
                        <a:rPr lang="en-US" sz="2800" dirty="0"/>
                        <a:t>XCD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-3.3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5745">
                <a:tc>
                  <a:txBody>
                    <a:bodyPr/>
                    <a:lstStyle/>
                    <a:p>
                      <a:r>
                        <a:rPr lang="en-US" sz="2800" dirty="0"/>
                        <a:t>AAD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-3.5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5745">
                <a:tc>
                  <a:txBody>
                    <a:bodyPr/>
                    <a:lstStyle/>
                    <a:p>
                      <a:endParaRPr lang="en-US" sz="2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82173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Enrichment Table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609599" y="4677491"/>
            <a:ext cx="10715740" cy="200791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Important to read the enriched terms and consider the meaning, 1000’s of members to fewer than 10</a:t>
            </a:r>
          </a:p>
          <a:p>
            <a:r>
              <a:rPr lang="en-US" dirty="0"/>
              <a:t>How specific is the term?</a:t>
            </a:r>
          </a:p>
          <a:p>
            <a:r>
              <a:rPr lang="en-US" dirty="0"/>
              <a:t>Is “response to hormone” meaningful? </a:t>
            </a:r>
          </a:p>
          <a:p>
            <a:r>
              <a:rPr lang="en-US" dirty="0"/>
              <a:t>“regulation of amine transport” binding?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BC079F5-2D38-5549-B3DB-F8E6E210CBEF}"/>
              </a:ext>
            </a:extLst>
          </p:cNvPr>
          <p:cNvGrpSpPr/>
          <p:nvPr/>
        </p:nvGrpSpPr>
        <p:grpSpPr>
          <a:xfrm>
            <a:off x="400026" y="1185838"/>
            <a:ext cx="11391949" cy="3438348"/>
            <a:chOff x="-4598929" y="205979"/>
            <a:chExt cx="15652901" cy="47244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86FFF89-AE50-E24C-B67C-DCCBC55935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457"/>
            <a:stretch/>
          </p:blipFill>
          <p:spPr>
            <a:xfrm>
              <a:off x="3073705" y="205979"/>
              <a:ext cx="7980267" cy="47244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D119CBD-451F-0547-B756-0636C55734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186"/>
            <a:stretch/>
          </p:blipFill>
          <p:spPr>
            <a:xfrm>
              <a:off x="-4598929" y="279223"/>
              <a:ext cx="7826872" cy="457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46125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enrichment graph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" r="-553"/>
          <a:stretch/>
        </p:blipFill>
        <p:spPr>
          <a:xfrm>
            <a:off x="6590811" y="2422261"/>
            <a:ext cx="5601189" cy="3879387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FF77DF0-10C4-4C40-88DB-965528676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883" y="2422261"/>
            <a:ext cx="5737117" cy="36059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CD7149-7B43-B545-9073-15D64AE31764}"/>
              </a:ext>
            </a:extLst>
          </p:cNvPr>
          <p:cNvSpPr txBox="1"/>
          <p:nvPr/>
        </p:nvSpPr>
        <p:spPr>
          <a:xfrm>
            <a:off x="851972" y="1417640"/>
            <a:ext cx="45830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Barcode plot in R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1B9FF1-BA13-3C46-8B8F-369EB990B7A8}"/>
              </a:ext>
            </a:extLst>
          </p:cNvPr>
          <p:cNvSpPr txBox="1"/>
          <p:nvPr/>
        </p:nvSpPr>
        <p:spPr>
          <a:xfrm>
            <a:off x="7667741" y="1417640"/>
            <a:ext cx="3595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Enrichment plot from GSEA</a:t>
            </a:r>
          </a:p>
        </p:txBody>
      </p:sp>
    </p:spTree>
    <p:extLst>
      <p:ext uri="{BB962C8B-B14F-4D97-AF65-F5344CB8AC3E}">
        <p14:creationId xmlns:p14="http://schemas.microsoft.com/office/powerpoint/2010/main" val="27294624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Different gene expression techniques geared toward each situation/question/hypothesis</a:t>
            </a:r>
          </a:p>
          <a:p>
            <a:r>
              <a:rPr lang="en-US" dirty="0"/>
              <a:t>Assay of the RNA in cells/tissues</a:t>
            </a:r>
          </a:p>
          <a:p>
            <a:r>
              <a:rPr lang="en-US" dirty="0"/>
              <a:t>Avoid or track and correct for batches</a:t>
            </a:r>
          </a:p>
          <a:p>
            <a:r>
              <a:rPr lang="en-US" dirty="0"/>
              <a:t>Adjust for possible confounding variables</a:t>
            </a:r>
          </a:p>
          <a:p>
            <a:r>
              <a:rPr lang="en-US" dirty="0"/>
              <a:t>Adjust the p-value</a:t>
            </a:r>
          </a:p>
          <a:p>
            <a:r>
              <a:rPr lang="en-US" dirty="0"/>
              <a:t>Genome wide techniques are for assessing sets of genes</a:t>
            </a:r>
          </a:p>
        </p:txBody>
      </p:sp>
    </p:spTree>
    <p:extLst>
      <p:ext uri="{BB962C8B-B14F-4D97-AF65-F5344CB8AC3E}">
        <p14:creationId xmlns:p14="http://schemas.microsoft.com/office/powerpoint/2010/main" val="23591153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F5242C-7DBB-9E87-DB9D-D4A684BB0B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90414" y="640080"/>
            <a:ext cx="4758458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6100"/>
              <a:t>Pregnancy development and adaptations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E7DC0A-C14F-FB21-13D9-9D868E3390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90412" y="4636008"/>
            <a:ext cx="4758459" cy="157276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PSL374</a:t>
            </a:r>
          </a:p>
          <a:p>
            <a:pPr algn="l"/>
            <a:r>
              <a:rPr lang="en-US" dirty="0"/>
              <a:t>Brian Cox, PhD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D25B0D-CFB2-B697-E364-75E9FFF432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3" r="2007" b="2"/>
          <a:stretch/>
        </p:blipFill>
        <p:spPr>
          <a:xfrm>
            <a:off x="20" y="10"/>
            <a:ext cx="6108141" cy="6857990"/>
          </a:xfrm>
          <a:custGeom>
            <a:avLst/>
            <a:gdLst/>
            <a:ahLst/>
            <a:cxnLst/>
            <a:rect l="l" t="t" r="r" b="b"/>
            <a:pathLst>
              <a:path w="6108161" h="6858000">
                <a:moveTo>
                  <a:pt x="0" y="0"/>
                </a:moveTo>
                <a:lnTo>
                  <a:pt x="2058355" y="0"/>
                </a:lnTo>
                <a:lnTo>
                  <a:pt x="3299791" y="0"/>
                </a:lnTo>
                <a:lnTo>
                  <a:pt x="6076880" y="0"/>
                </a:lnTo>
                <a:lnTo>
                  <a:pt x="6078171" y="10931"/>
                </a:lnTo>
                <a:cubicBezTo>
                  <a:pt x="6093300" y="94836"/>
                  <a:pt x="6090630" y="179884"/>
                  <a:pt x="6094698" y="264297"/>
                </a:cubicBezTo>
                <a:cubicBezTo>
                  <a:pt x="6099656" y="367652"/>
                  <a:pt x="6093427" y="471135"/>
                  <a:pt x="6091266" y="574617"/>
                </a:cubicBezTo>
                <a:cubicBezTo>
                  <a:pt x="6089359" y="662717"/>
                  <a:pt x="6080587" y="750690"/>
                  <a:pt x="6083384" y="838916"/>
                </a:cubicBezTo>
                <a:cubicBezTo>
                  <a:pt x="6083384" y="841968"/>
                  <a:pt x="6083384" y="845019"/>
                  <a:pt x="6083384" y="848070"/>
                </a:cubicBezTo>
                <a:cubicBezTo>
                  <a:pt x="6075375" y="945068"/>
                  <a:pt x="6075375" y="1042576"/>
                  <a:pt x="6083384" y="1139574"/>
                </a:cubicBezTo>
                <a:cubicBezTo>
                  <a:pt x="6085964" y="1179950"/>
                  <a:pt x="6085240" y="1220466"/>
                  <a:pt x="6081223" y="1260728"/>
                </a:cubicBezTo>
                <a:cubicBezTo>
                  <a:pt x="6077409" y="1311960"/>
                  <a:pt x="6065204" y="1364083"/>
                  <a:pt x="6073976" y="1414934"/>
                </a:cubicBezTo>
                <a:cubicBezTo>
                  <a:pt x="6079722" y="1456784"/>
                  <a:pt x="6082913" y="1498940"/>
                  <a:pt x="6083511" y="1541172"/>
                </a:cubicBezTo>
                <a:cubicBezTo>
                  <a:pt x="6087833" y="1635755"/>
                  <a:pt x="6083638" y="1730847"/>
                  <a:pt x="6082112" y="1825685"/>
                </a:cubicBezTo>
                <a:cubicBezTo>
                  <a:pt x="6080205" y="1936286"/>
                  <a:pt x="6083002" y="2046634"/>
                  <a:pt x="6074103" y="2157235"/>
                </a:cubicBezTo>
                <a:cubicBezTo>
                  <a:pt x="6069145" y="2246581"/>
                  <a:pt x="6069145" y="2336130"/>
                  <a:pt x="6074103" y="2425476"/>
                </a:cubicBezTo>
                <a:cubicBezTo>
                  <a:pt x="6076519" y="2507473"/>
                  <a:pt x="6088850" y="2588454"/>
                  <a:pt x="6086816" y="2671214"/>
                </a:cubicBezTo>
                <a:cubicBezTo>
                  <a:pt x="6084401" y="2767832"/>
                  <a:pt x="6072959" y="2863940"/>
                  <a:pt x="6076519" y="2960685"/>
                </a:cubicBezTo>
                <a:cubicBezTo>
                  <a:pt x="6078171" y="3006832"/>
                  <a:pt x="6078299" y="3052980"/>
                  <a:pt x="6079316" y="3099127"/>
                </a:cubicBezTo>
                <a:cubicBezTo>
                  <a:pt x="6080333" y="3154682"/>
                  <a:pt x="6090376" y="3210110"/>
                  <a:pt x="6084782" y="3265665"/>
                </a:cubicBezTo>
                <a:cubicBezTo>
                  <a:pt x="6075502" y="3358087"/>
                  <a:pt x="6051475" y="3448857"/>
                  <a:pt x="6066476" y="3543567"/>
                </a:cubicBezTo>
                <a:cubicBezTo>
                  <a:pt x="6074739" y="3595690"/>
                  <a:pt x="6084146" y="3647940"/>
                  <a:pt x="6088850" y="3700571"/>
                </a:cubicBezTo>
                <a:cubicBezTo>
                  <a:pt x="6093045" y="3747608"/>
                  <a:pt x="6103724" y="3795408"/>
                  <a:pt x="6095588" y="3842191"/>
                </a:cubicBezTo>
                <a:cubicBezTo>
                  <a:pt x="6088723" y="3882237"/>
                  <a:pt x="6092410" y="3922282"/>
                  <a:pt x="6087070" y="3962327"/>
                </a:cubicBezTo>
                <a:cubicBezTo>
                  <a:pt x="6080078" y="4014831"/>
                  <a:pt x="6076265" y="4068352"/>
                  <a:pt x="6071052" y="4121111"/>
                </a:cubicBezTo>
                <a:cubicBezTo>
                  <a:pt x="6066221" y="4169038"/>
                  <a:pt x="6062662" y="4216838"/>
                  <a:pt x="6075375" y="4261841"/>
                </a:cubicBezTo>
                <a:cubicBezTo>
                  <a:pt x="6106394" y="4375112"/>
                  <a:pt x="6089359" y="4487748"/>
                  <a:pt x="6077663" y="4600257"/>
                </a:cubicBezTo>
                <a:cubicBezTo>
                  <a:pt x="6071942" y="4655049"/>
                  <a:pt x="6063552" y="4712765"/>
                  <a:pt x="6076265" y="4762853"/>
                </a:cubicBezTo>
                <a:cubicBezTo>
                  <a:pt x="6099783" y="4851716"/>
                  <a:pt x="6081350" y="4936764"/>
                  <a:pt x="6071179" y="5021432"/>
                </a:cubicBezTo>
                <a:cubicBezTo>
                  <a:pt x="6061009" y="5106099"/>
                  <a:pt x="6058594" y="5189495"/>
                  <a:pt x="6076392" y="5272637"/>
                </a:cubicBezTo>
                <a:cubicBezTo>
                  <a:pt x="6088850" y="5331116"/>
                  <a:pt x="6088850" y="5390612"/>
                  <a:pt x="6090376" y="5449600"/>
                </a:cubicBezTo>
                <a:cubicBezTo>
                  <a:pt x="6091266" y="5486339"/>
                  <a:pt x="6077663" y="5523842"/>
                  <a:pt x="6068637" y="5560582"/>
                </a:cubicBezTo>
                <a:cubicBezTo>
                  <a:pt x="6052364" y="5626943"/>
                  <a:pt x="6046517" y="5694321"/>
                  <a:pt x="6068637" y="5759029"/>
                </a:cubicBezTo>
                <a:cubicBezTo>
                  <a:pt x="6099148" y="5848655"/>
                  <a:pt x="6116691" y="5938407"/>
                  <a:pt x="6103978" y="6033117"/>
                </a:cubicBezTo>
                <a:cubicBezTo>
                  <a:pt x="6096732" y="6091724"/>
                  <a:pt x="6094952" y="6151347"/>
                  <a:pt x="6084019" y="6209190"/>
                </a:cubicBezTo>
                <a:cubicBezTo>
                  <a:pt x="6065713" y="6304790"/>
                  <a:pt x="6072196" y="6399882"/>
                  <a:pt x="6086816" y="6494211"/>
                </a:cubicBezTo>
                <a:cubicBezTo>
                  <a:pt x="6096897" y="6573081"/>
                  <a:pt x="6097965" y="6652829"/>
                  <a:pt x="6089994" y="6731941"/>
                </a:cubicBezTo>
                <a:lnTo>
                  <a:pt x="6081268" y="6858000"/>
                </a:lnTo>
                <a:lnTo>
                  <a:pt x="3299791" y="6858000"/>
                </a:lnTo>
                <a:lnTo>
                  <a:pt x="205835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" name="sketchy line">
            <a:extLst>
              <a:ext uri="{FF2B5EF4-FFF2-40B4-BE49-F238E27FC236}">
                <a16:creationId xmlns:a16="http://schemas.microsoft.com/office/drawing/2014/main" id="{82580482-BA80-420A-8A05-C58E97F26B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1142" y="4409267"/>
            <a:ext cx="4242816" cy="18288"/>
          </a:xfrm>
          <a:custGeom>
            <a:avLst/>
            <a:gdLst>
              <a:gd name="connsiteX0" fmla="*/ 0 w 4242816"/>
              <a:gd name="connsiteY0" fmla="*/ 0 h 18288"/>
              <a:gd name="connsiteX1" fmla="*/ 690973 w 4242816"/>
              <a:gd name="connsiteY1" fmla="*/ 0 h 18288"/>
              <a:gd name="connsiteX2" fmla="*/ 1212233 w 4242816"/>
              <a:gd name="connsiteY2" fmla="*/ 0 h 18288"/>
              <a:gd name="connsiteX3" fmla="*/ 1860778 w 4242816"/>
              <a:gd name="connsiteY3" fmla="*/ 0 h 18288"/>
              <a:gd name="connsiteX4" fmla="*/ 2424466 w 4242816"/>
              <a:gd name="connsiteY4" fmla="*/ 0 h 18288"/>
              <a:gd name="connsiteX5" fmla="*/ 3115439 w 4242816"/>
              <a:gd name="connsiteY5" fmla="*/ 0 h 18288"/>
              <a:gd name="connsiteX6" fmla="*/ 3636699 w 4242816"/>
              <a:gd name="connsiteY6" fmla="*/ 0 h 18288"/>
              <a:gd name="connsiteX7" fmla="*/ 4242816 w 4242816"/>
              <a:gd name="connsiteY7" fmla="*/ 0 h 18288"/>
              <a:gd name="connsiteX8" fmla="*/ 4242816 w 4242816"/>
              <a:gd name="connsiteY8" fmla="*/ 18288 h 18288"/>
              <a:gd name="connsiteX9" fmla="*/ 3636699 w 4242816"/>
              <a:gd name="connsiteY9" fmla="*/ 18288 h 18288"/>
              <a:gd name="connsiteX10" fmla="*/ 3030583 w 4242816"/>
              <a:gd name="connsiteY10" fmla="*/ 18288 h 18288"/>
              <a:gd name="connsiteX11" fmla="*/ 2466894 w 4242816"/>
              <a:gd name="connsiteY11" fmla="*/ 18288 h 18288"/>
              <a:gd name="connsiteX12" fmla="*/ 1988062 w 4242816"/>
              <a:gd name="connsiteY12" fmla="*/ 18288 h 18288"/>
              <a:gd name="connsiteX13" fmla="*/ 1466802 w 4242816"/>
              <a:gd name="connsiteY13" fmla="*/ 18288 h 18288"/>
              <a:gd name="connsiteX14" fmla="*/ 860686 w 4242816"/>
              <a:gd name="connsiteY14" fmla="*/ 18288 h 18288"/>
              <a:gd name="connsiteX15" fmla="*/ 0 w 4242816"/>
              <a:gd name="connsiteY15" fmla="*/ 18288 h 18288"/>
              <a:gd name="connsiteX16" fmla="*/ 0 w 4242816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2816" h="18288" fill="none" extrusionOk="0">
                <a:moveTo>
                  <a:pt x="0" y="0"/>
                </a:moveTo>
                <a:cubicBezTo>
                  <a:pt x="249934" y="1471"/>
                  <a:pt x="379877" y="-29444"/>
                  <a:pt x="690973" y="0"/>
                </a:cubicBezTo>
                <a:cubicBezTo>
                  <a:pt x="1002069" y="29444"/>
                  <a:pt x="1021583" y="17501"/>
                  <a:pt x="1212233" y="0"/>
                </a:cubicBezTo>
                <a:cubicBezTo>
                  <a:pt x="1402883" y="-17501"/>
                  <a:pt x="1678760" y="5386"/>
                  <a:pt x="1860778" y="0"/>
                </a:cubicBezTo>
                <a:cubicBezTo>
                  <a:pt x="2042796" y="-5386"/>
                  <a:pt x="2245608" y="-22401"/>
                  <a:pt x="2424466" y="0"/>
                </a:cubicBezTo>
                <a:cubicBezTo>
                  <a:pt x="2603324" y="22401"/>
                  <a:pt x="2890020" y="33806"/>
                  <a:pt x="3115439" y="0"/>
                </a:cubicBezTo>
                <a:cubicBezTo>
                  <a:pt x="3340858" y="-33806"/>
                  <a:pt x="3428300" y="18628"/>
                  <a:pt x="3636699" y="0"/>
                </a:cubicBezTo>
                <a:cubicBezTo>
                  <a:pt x="3845098" y="-18628"/>
                  <a:pt x="4108824" y="5541"/>
                  <a:pt x="4242816" y="0"/>
                </a:cubicBezTo>
                <a:cubicBezTo>
                  <a:pt x="4242066" y="4160"/>
                  <a:pt x="4243125" y="10356"/>
                  <a:pt x="4242816" y="18288"/>
                </a:cubicBezTo>
                <a:cubicBezTo>
                  <a:pt x="4113424" y="32735"/>
                  <a:pt x="3768327" y="47567"/>
                  <a:pt x="3636699" y="18288"/>
                </a:cubicBezTo>
                <a:cubicBezTo>
                  <a:pt x="3505071" y="-10991"/>
                  <a:pt x="3294208" y="-4990"/>
                  <a:pt x="3030583" y="18288"/>
                </a:cubicBezTo>
                <a:cubicBezTo>
                  <a:pt x="2766958" y="41566"/>
                  <a:pt x="2649277" y="20974"/>
                  <a:pt x="2466894" y="18288"/>
                </a:cubicBezTo>
                <a:cubicBezTo>
                  <a:pt x="2284511" y="15602"/>
                  <a:pt x="2151277" y="1154"/>
                  <a:pt x="1988062" y="18288"/>
                </a:cubicBezTo>
                <a:cubicBezTo>
                  <a:pt x="1824847" y="35422"/>
                  <a:pt x="1691359" y="9265"/>
                  <a:pt x="1466802" y="18288"/>
                </a:cubicBezTo>
                <a:cubicBezTo>
                  <a:pt x="1242245" y="27311"/>
                  <a:pt x="1006161" y="36605"/>
                  <a:pt x="860686" y="18288"/>
                </a:cubicBezTo>
                <a:cubicBezTo>
                  <a:pt x="715211" y="-29"/>
                  <a:pt x="242774" y="46538"/>
                  <a:pt x="0" y="18288"/>
                </a:cubicBezTo>
                <a:cubicBezTo>
                  <a:pt x="-146" y="11482"/>
                  <a:pt x="-422" y="5192"/>
                  <a:pt x="0" y="0"/>
                </a:cubicBezTo>
                <a:close/>
              </a:path>
              <a:path w="4242816" h="18288" stroke="0" extrusionOk="0">
                <a:moveTo>
                  <a:pt x="0" y="0"/>
                </a:moveTo>
                <a:cubicBezTo>
                  <a:pt x="259751" y="-14018"/>
                  <a:pt x="356632" y="-15007"/>
                  <a:pt x="521260" y="0"/>
                </a:cubicBezTo>
                <a:cubicBezTo>
                  <a:pt x="685888" y="15007"/>
                  <a:pt x="885786" y="5167"/>
                  <a:pt x="1212233" y="0"/>
                </a:cubicBezTo>
                <a:cubicBezTo>
                  <a:pt x="1538680" y="-5167"/>
                  <a:pt x="1458849" y="7951"/>
                  <a:pt x="1691065" y="0"/>
                </a:cubicBezTo>
                <a:cubicBezTo>
                  <a:pt x="1923281" y="-7951"/>
                  <a:pt x="1985780" y="-16303"/>
                  <a:pt x="2169897" y="0"/>
                </a:cubicBezTo>
                <a:cubicBezTo>
                  <a:pt x="2354014" y="16303"/>
                  <a:pt x="2633054" y="-2739"/>
                  <a:pt x="2776014" y="0"/>
                </a:cubicBezTo>
                <a:cubicBezTo>
                  <a:pt x="2918974" y="2739"/>
                  <a:pt x="3112688" y="-15682"/>
                  <a:pt x="3339702" y="0"/>
                </a:cubicBezTo>
                <a:cubicBezTo>
                  <a:pt x="3566716" y="15682"/>
                  <a:pt x="4015278" y="-28467"/>
                  <a:pt x="4242816" y="0"/>
                </a:cubicBezTo>
                <a:cubicBezTo>
                  <a:pt x="4243501" y="7633"/>
                  <a:pt x="4242294" y="10002"/>
                  <a:pt x="4242816" y="18288"/>
                </a:cubicBezTo>
                <a:cubicBezTo>
                  <a:pt x="3924964" y="16283"/>
                  <a:pt x="3746362" y="-1805"/>
                  <a:pt x="3551843" y="18288"/>
                </a:cubicBezTo>
                <a:cubicBezTo>
                  <a:pt x="3357324" y="38381"/>
                  <a:pt x="3126422" y="47156"/>
                  <a:pt x="2860870" y="18288"/>
                </a:cubicBezTo>
                <a:cubicBezTo>
                  <a:pt x="2595318" y="-10580"/>
                  <a:pt x="2572437" y="11441"/>
                  <a:pt x="2297182" y="18288"/>
                </a:cubicBezTo>
                <a:cubicBezTo>
                  <a:pt x="2021927" y="25135"/>
                  <a:pt x="1916908" y="33601"/>
                  <a:pt x="1733493" y="18288"/>
                </a:cubicBezTo>
                <a:cubicBezTo>
                  <a:pt x="1550078" y="2975"/>
                  <a:pt x="1412440" y="27896"/>
                  <a:pt x="1212233" y="18288"/>
                </a:cubicBezTo>
                <a:cubicBezTo>
                  <a:pt x="1012026" y="8680"/>
                  <a:pt x="914386" y="13859"/>
                  <a:pt x="648545" y="18288"/>
                </a:cubicBezTo>
                <a:cubicBezTo>
                  <a:pt x="382704" y="22717"/>
                  <a:pt x="233522" y="39342"/>
                  <a:pt x="0" y="18288"/>
                </a:cubicBezTo>
                <a:cubicBezTo>
                  <a:pt x="-772" y="13661"/>
                  <a:pt x="-839" y="849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92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0AC20-C10B-374E-8CCB-5C02F0BCE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dirty="0"/>
              <a:t>More than making babies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F7678-C1E6-684C-8D1C-59DAC6C37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 dirty="0"/>
              <a:t>Connects </a:t>
            </a:r>
          </a:p>
          <a:p>
            <a:pPr lvl="1"/>
            <a:r>
              <a:rPr lang="en-US" sz="1600" dirty="0"/>
              <a:t>Development</a:t>
            </a:r>
          </a:p>
          <a:p>
            <a:pPr lvl="1"/>
            <a:r>
              <a:rPr lang="en-US" sz="1600" dirty="0"/>
              <a:t>Metabolism</a:t>
            </a:r>
          </a:p>
          <a:p>
            <a:pPr lvl="1"/>
            <a:r>
              <a:rPr lang="en-US" sz="1600" dirty="0"/>
              <a:t>Cardiovascular</a:t>
            </a:r>
          </a:p>
          <a:p>
            <a:pPr lvl="1"/>
            <a:r>
              <a:rPr lang="en-US" sz="1600" dirty="0"/>
              <a:t>Skeletal, muscular</a:t>
            </a:r>
          </a:p>
          <a:p>
            <a:r>
              <a:rPr lang="en-US" sz="2000" dirty="0"/>
              <a:t>In females</a:t>
            </a:r>
          </a:p>
          <a:p>
            <a:pPr lvl="1"/>
            <a:r>
              <a:rPr lang="en-US" sz="1600" dirty="0"/>
              <a:t>Regulation of being pregnant</a:t>
            </a:r>
          </a:p>
          <a:p>
            <a:pPr lvl="1"/>
            <a:r>
              <a:rPr lang="en-US" sz="1600" dirty="0"/>
              <a:t>Placenta</a:t>
            </a:r>
          </a:p>
        </p:txBody>
      </p:sp>
      <p:pic>
        <p:nvPicPr>
          <p:cNvPr id="4098" name="Picture 2" descr="Reproductive Health">
            <a:extLst>
              <a:ext uri="{FF2B5EF4-FFF2-40B4-BE49-F238E27FC236}">
                <a16:creationId xmlns:a16="http://schemas.microsoft.com/office/drawing/2014/main" id="{6C2DD6C9-06A6-EA4A-83DE-20AC0155B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5862" y="944403"/>
            <a:ext cx="6019331" cy="496594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33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E8BEC-AC70-D545-8380-477268562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Female reproductive syndromes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D5FCE-B0A7-054B-8AD8-20A2ABD05B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8276" y="4617108"/>
            <a:ext cx="5181600" cy="2098949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Polycystic ovarian syndrome</a:t>
            </a:r>
          </a:p>
          <a:p>
            <a:r>
              <a:rPr lang="en-US" dirty="0"/>
              <a:t>8% of reproductive age females</a:t>
            </a:r>
          </a:p>
          <a:p>
            <a:r>
              <a:rPr lang="en-US" dirty="0"/>
              <a:t>High risk for </a:t>
            </a:r>
            <a:r>
              <a:rPr lang="en-CA" dirty="0"/>
              <a:t>cardiovascular disease (CVD), diabetes, and metabolic syndrome</a:t>
            </a:r>
          </a:p>
          <a:p>
            <a:r>
              <a:rPr lang="en-CA" dirty="0"/>
              <a:t>Infertility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3F4830-1172-7647-972D-F096CB18EE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22125" y="4617107"/>
            <a:ext cx="5181600" cy="209895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Endometriosis</a:t>
            </a:r>
          </a:p>
          <a:p>
            <a:r>
              <a:rPr lang="en-US" dirty="0"/>
              <a:t>10% of reproductive age females</a:t>
            </a:r>
          </a:p>
          <a:p>
            <a:r>
              <a:rPr lang="en-US" dirty="0"/>
              <a:t>Symptomatic, </a:t>
            </a:r>
          </a:p>
          <a:p>
            <a:pPr lvl="1"/>
            <a:r>
              <a:rPr lang="en-CA" dirty="0"/>
              <a:t>Pelvic pain, and intense dysmenorrhea–painful menstruation</a:t>
            </a:r>
          </a:p>
          <a:p>
            <a:r>
              <a:rPr lang="en-CA" dirty="0"/>
              <a:t>Asymptomatic, </a:t>
            </a:r>
          </a:p>
          <a:p>
            <a:pPr lvl="1"/>
            <a:r>
              <a:rPr lang="en-CA" dirty="0"/>
              <a:t>Damage and dysfunction of surrounding organs</a:t>
            </a:r>
          </a:p>
          <a:p>
            <a:endParaRPr lang="en-US" dirty="0"/>
          </a:p>
        </p:txBody>
      </p:sp>
      <p:pic>
        <p:nvPicPr>
          <p:cNvPr id="5122" name="Picture 2" descr="Polycystic ovary syndrome (PCOS) - Symptoms and causes - Mayo Clinic">
            <a:extLst>
              <a:ext uri="{FF2B5EF4-FFF2-40B4-BE49-F238E27FC236}">
                <a16:creationId xmlns:a16="http://schemas.microsoft.com/office/drawing/2014/main" id="{F4DFF612-6B48-8E40-9A24-451DB97458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669" y="1667531"/>
            <a:ext cx="4234793" cy="254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EA92960-0462-F546-AC16-EE470BA5D1B3}"/>
              </a:ext>
            </a:extLst>
          </p:cNvPr>
          <p:cNvGrpSpPr/>
          <p:nvPr/>
        </p:nvGrpSpPr>
        <p:grpSpPr>
          <a:xfrm>
            <a:off x="5821143" y="1421346"/>
            <a:ext cx="5251670" cy="3147489"/>
            <a:chOff x="5821143" y="1421346"/>
            <a:chExt cx="5251670" cy="3147489"/>
          </a:xfrm>
        </p:grpSpPr>
        <p:pic>
          <p:nvPicPr>
            <p:cNvPr id="5124" name="Picture 4" descr="MWL13 Endometriosis + Polycystic ovary syndrome (PCOS) Flashcards | Quizlet">
              <a:extLst>
                <a:ext uri="{FF2B5EF4-FFF2-40B4-BE49-F238E27FC236}">
                  <a16:creationId xmlns:a16="http://schemas.microsoft.com/office/drawing/2014/main" id="{E979E229-24DD-4040-9130-DCDE9B2AC0A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685" r="6422"/>
            <a:stretch/>
          </p:blipFill>
          <p:spPr bwMode="auto">
            <a:xfrm>
              <a:off x="5821143" y="1478495"/>
              <a:ext cx="5181600" cy="3090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DEC4739-F5F8-BB44-B292-FB822E2CC356}"/>
                </a:ext>
              </a:extLst>
            </p:cNvPr>
            <p:cNvSpPr/>
            <p:nvPr/>
          </p:nvSpPr>
          <p:spPr>
            <a:xfrm>
              <a:off x="10044113" y="1421346"/>
              <a:ext cx="1028700" cy="3931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5317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Transcriptome, the transcribed genome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0521" y="1600201"/>
            <a:ext cx="8896830" cy="220796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the case of gene expression we are looking only at the transcribed regions (exons)</a:t>
            </a:r>
          </a:p>
          <a:p>
            <a:pPr lvl="1"/>
            <a:r>
              <a:rPr lang="en-US" dirty="0"/>
              <a:t>Total of all expressed RNA is the transcriptome</a:t>
            </a:r>
          </a:p>
          <a:p>
            <a:pPr lvl="1"/>
            <a:r>
              <a:rPr lang="en-US" dirty="0"/>
              <a:t>Transcribed but, spliced out are the introns</a:t>
            </a:r>
          </a:p>
          <a:p>
            <a:pPr lvl="1"/>
            <a:r>
              <a:rPr lang="en-US" dirty="0"/>
              <a:t>Introns can contain other used transcription products like small RNAs (microRNAs and </a:t>
            </a:r>
            <a:r>
              <a:rPr lang="en-US" dirty="0" err="1"/>
              <a:t>piwi</a:t>
            </a:r>
            <a:r>
              <a:rPr lang="en-US" dirty="0"/>
              <a:t> RNA)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976358" y="5335014"/>
            <a:ext cx="5640778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942587" y="5222634"/>
            <a:ext cx="531306" cy="2247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865040" y="5222634"/>
            <a:ext cx="605526" cy="23599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714138" y="5222634"/>
            <a:ext cx="632568" cy="23599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Elbow Connector 7"/>
          <p:cNvCxnSpPr/>
          <p:nvPr/>
        </p:nvCxnSpPr>
        <p:spPr>
          <a:xfrm rot="5400000" flipH="1" flipV="1">
            <a:off x="3257584" y="4930441"/>
            <a:ext cx="561902" cy="247249"/>
          </a:xfrm>
          <a:prstGeom prst="bentConnector3">
            <a:avLst>
              <a:gd name="adj1" fmla="val 98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62160" y="4588447"/>
            <a:ext cx="509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TSS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36893" y="6085678"/>
            <a:ext cx="642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78282" y="4250545"/>
            <a:ext cx="759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intron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469100" y="5222634"/>
            <a:ext cx="245038" cy="2359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473893" y="5211396"/>
            <a:ext cx="816693" cy="2472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191511" y="608567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5’ UTR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490367" y="60838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3’ UTR</a:t>
            </a:r>
          </a:p>
        </p:txBody>
      </p:sp>
      <p:cxnSp>
        <p:nvCxnSpPr>
          <p:cNvPr id="30" name="Curved Connector 29"/>
          <p:cNvCxnSpPr>
            <a:stCxn id="26" idx="0"/>
            <a:endCxn id="24" idx="2"/>
          </p:cNvCxnSpPr>
          <p:nvPr/>
        </p:nvCxnSpPr>
        <p:spPr>
          <a:xfrm rot="16200000" flipV="1">
            <a:off x="3278098" y="5772156"/>
            <a:ext cx="627047" cy="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28" idx="0"/>
            <a:endCxn id="25" idx="2"/>
          </p:cNvCxnSpPr>
          <p:nvPr/>
        </p:nvCxnSpPr>
        <p:spPr>
          <a:xfrm rot="16200000" flipV="1">
            <a:off x="6573743" y="5767131"/>
            <a:ext cx="625233" cy="8237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>
            <a:stCxn id="22" idx="1"/>
            <a:endCxn id="13" idx="2"/>
          </p:cNvCxnSpPr>
          <p:nvPr/>
        </p:nvCxnSpPr>
        <p:spPr>
          <a:xfrm rot="10800000">
            <a:off x="4030422" y="5458632"/>
            <a:ext cx="806470" cy="811712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/>
          <p:cNvCxnSpPr>
            <a:stCxn id="22" idx="0"/>
            <a:endCxn id="11" idx="2"/>
          </p:cNvCxnSpPr>
          <p:nvPr/>
        </p:nvCxnSpPr>
        <p:spPr>
          <a:xfrm rot="5400000" flipH="1" flipV="1">
            <a:off x="4849449" y="5767326"/>
            <a:ext cx="627046" cy="966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/>
          <p:cNvCxnSpPr>
            <a:stCxn id="22" idx="3"/>
            <a:endCxn id="10" idx="2"/>
          </p:cNvCxnSpPr>
          <p:nvPr/>
        </p:nvCxnSpPr>
        <p:spPr>
          <a:xfrm flipV="1">
            <a:off x="5479392" y="5447394"/>
            <a:ext cx="728849" cy="82295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/>
          <p:cNvCxnSpPr>
            <a:stCxn id="23" idx="2"/>
          </p:cNvCxnSpPr>
          <p:nvPr/>
        </p:nvCxnSpPr>
        <p:spPr>
          <a:xfrm rot="5400000">
            <a:off x="4536887" y="4713761"/>
            <a:ext cx="715139" cy="527373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/>
          <p:cNvCxnSpPr>
            <a:stCxn id="23" idx="2"/>
          </p:cNvCxnSpPr>
          <p:nvPr/>
        </p:nvCxnSpPr>
        <p:spPr>
          <a:xfrm rot="16200000" flipH="1">
            <a:off x="5121293" y="4656726"/>
            <a:ext cx="715137" cy="641438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763978" y="4227898"/>
            <a:ext cx="1086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promoter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783897" y="4250546"/>
            <a:ext cx="2596115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TSS – transcriptional start site</a:t>
            </a:r>
          </a:p>
          <a:p>
            <a:r>
              <a:rPr lang="en-US" dirty="0"/>
              <a:t>UTR – untranslated region, does not code for protein, but important for regulation of the RNA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265748" y="6085678"/>
            <a:ext cx="609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DNA</a:t>
            </a:r>
          </a:p>
        </p:txBody>
      </p:sp>
      <p:cxnSp>
        <p:nvCxnSpPr>
          <p:cNvPr id="56" name="Curved Connector 55"/>
          <p:cNvCxnSpPr>
            <a:stCxn id="50" idx="0"/>
          </p:cNvCxnSpPr>
          <p:nvPr/>
        </p:nvCxnSpPr>
        <p:spPr>
          <a:xfrm rot="5400000" flipH="1" flipV="1">
            <a:off x="2235353" y="5750659"/>
            <a:ext cx="670041" cy="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823081" y="5226245"/>
            <a:ext cx="245038" cy="2359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Elbow Connector 28"/>
          <p:cNvCxnSpPr/>
          <p:nvPr/>
        </p:nvCxnSpPr>
        <p:spPr>
          <a:xfrm rot="5400000" flipH="1" flipV="1">
            <a:off x="2658964" y="4954386"/>
            <a:ext cx="561902" cy="247249"/>
          </a:xfrm>
          <a:prstGeom prst="bentConnector3">
            <a:avLst>
              <a:gd name="adj1" fmla="val 98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26" idx="1"/>
            <a:endCxn id="27" idx="2"/>
          </p:cNvCxnSpPr>
          <p:nvPr/>
        </p:nvCxnSpPr>
        <p:spPr>
          <a:xfrm rot="10800000">
            <a:off x="2945600" y="5462243"/>
            <a:ext cx="245910" cy="808102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6192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404" y="1700808"/>
            <a:ext cx="981913" cy="91225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7435" y="2660915"/>
            <a:ext cx="1061528" cy="7065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8655468">
            <a:off x="2682241" y="2131746"/>
            <a:ext cx="2441320" cy="17356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771738">
            <a:off x="489036" y="4273774"/>
            <a:ext cx="1773147" cy="118209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311691" y="5061182"/>
            <a:ext cx="596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O</a:t>
            </a:r>
            <a:r>
              <a:rPr lang="en-US" sz="3200" baseline="-25000"/>
              <a:t>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271797" y="5061182"/>
            <a:ext cx="8126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CO</a:t>
            </a:r>
            <a:r>
              <a:rPr lang="en-US" sz="3200" baseline="-25000"/>
              <a:t>2</a:t>
            </a:r>
          </a:p>
        </p:txBody>
      </p:sp>
      <p:cxnSp>
        <p:nvCxnSpPr>
          <p:cNvPr id="17" name="Curved Connector 16"/>
          <p:cNvCxnSpPr>
            <a:stCxn id="11" idx="0"/>
            <a:endCxn id="12" idx="0"/>
          </p:cNvCxnSpPr>
          <p:nvPr/>
        </p:nvCxnSpPr>
        <p:spPr>
          <a:xfrm rot="5400000" flipH="1" flipV="1">
            <a:off x="4144068" y="4527124"/>
            <a:ext cx="12700" cy="1068116"/>
          </a:xfrm>
          <a:prstGeom prst="curvedConnector3">
            <a:avLst>
              <a:gd name="adj1" fmla="val 180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urved Connector 20"/>
          <p:cNvCxnSpPr>
            <a:stCxn id="12" idx="2"/>
            <a:endCxn id="11" idx="2"/>
          </p:cNvCxnSpPr>
          <p:nvPr/>
        </p:nvCxnSpPr>
        <p:spPr>
          <a:xfrm rot="5400000">
            <a:off x="4144068" y="5111899"/>
            <a:ext cx="12700" cy="1068116"/>
          </a:xfrm>
          <a:prstGeom prst="curvedConnector3">
            <a:avLst>
              <a:gd name="adj1" fmla="val 180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Pregnancy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7">
            <a:alphaModFix amt="25000"/>
          </a:blip>
          <a:srcRect t="-879" b="-879"/>
          <a:stretch>
            <a:fillRect/>
          </a:stretch>
        </p:blipFill>
        <p:spPr>
          <a:xfrm>
            <a:off x="609600" y="1526960"/>
            <a:ext cx="4526293" cy="4974381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6096000" y="2180861"/>
            <a:ext cx="5384800" cy="3394075"/>
          </a:xfrm>
        </p:spPr>
        <p:txBody>
          <a:bodyPr>
            <a:normAutofit lnSpcReduction="10000"/>
          </a:bodyPr>
          <a:lstStyle/>
          <a:p>
            <a:r>
              <a:rPr lang="en-US"/>
              <a:t>Immune response</a:t>
            </a:r>
          </a:p>
          <a:p>
            <a:r>
              <a:rPr lang="en-US"/>
              <a:t>Angiogenesis</a:t>
            </a:r>
          </a:p>
          <a:p>
            <a:r>
              <a:rPr lang="en-US"/>
              <a:t>Endocrine function</a:t>
            </a:r>
          </a:p>
          <a:p>
            <a:r>
              <a:rPr lang="en-US"/>
              <a:t>Transfer, nutrients/wastes</a:t>
            </a:r>
          </a:p>
          <a:p>
            <a:endParaRPr lang="en-US"/>
          </a:p>
          <a:p>
            <a:r>
              <a:rPr lang="en-US" i="1"/>
              <a:t>Must concurrently function and develop</a:t>
            </a:r>
          </a:p>
        </p:txBody>
      </p:sp>
      <p:pic>
        <p:nvPicPr>
          <p:cNvPr id="24" name="Content Placeholder 3"/>
          <p:cNvPicPr>
            <a:picLocks noChangeAspect="1"/>
          </p:cNvPicPr>
          <p:nvPr/>
        </p:nvPicPr>
        <p:blipFill>
          <a:blip r:embed="rId7">
            <a:alphaModFix/>
          </a:blip>
          <a:srcRect t="-879" b="-879"/>
          <a:stretch>
            <a:fillRect/>
          </a:stretch>
        </p:blipFill>
        <p:spPr>
          <a:xfrm>
            <a:off x="609600" y="1508787"/>
            <a:ext cx="4526293" cy="497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967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6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3C70FD-77DE-FB43-9598-6C15644B9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 development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B8057B-D811-5546-ABFE-3C17743D3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1017"/>
            <a:ext cx="10515600" cy="4675946"/>
          </a:xfrm>
        </p:spPr>
        <p:txBody>
          <a:bodyPr/>
          <a:lstStyle/>
          <a:p>
            <a:r>
              <a:rPr lang="en-US" dirty="0"/>
              <a:t>Trophoblast forms the placenta </a:t>
            </a:r>
          </a:p>
          <a:p>
            <a:r>
              <a:rPr lang="en-US" dirty="0"/>
              <a:t>The first lineage to develop</a:t>
            </a:r>
          </a:p>
          <a:p>
            <a:r>
              <a:rPr lang="en-US" dirty="0"/>
              <a:t>Forms from an interaction of fetal and maternal tissue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4" name="Picture 2" descr="The ethics of changing genes in the embryo | Eurostemcell">
            <a:extLst>
              <a:ext uri="{FF2B5EF4-FFF2-40B4-BE49-F238E27FC236}">
                <a16:creationId xmlns:a16="http://schemas.microsoft.com/office/drawing/2014/main" id="{C06148CE-2285-2E40-AF98-8F60366C2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94040"/>
            <a:ext cx="1290852" cy="135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his Image of a Human Placenta Looks Like the Tree of Life">
            <a:extLst>
              <a:ext uri="{FF2B5EF4-FFF2-40B4-BE49-F238E27FC236}">
                <a16:creationId xmlns:a16="http://schemas.microsoft.com/office/drawing/2014/main" id="{895B409E-3F16-1844-817D-F8BA9D016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613465" y="2527995"/>
            <a:ext cx="2992891" cy="448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 schematic of the placenta.">
            <a:extLst>
              <a:ext uri="{FF2B5EF4-FFF2-40B4-BE49-F238E27FC236}">
                <a16:creationId xmlns:a16="http://schemas.microsoft.com/office/drawing/2014/main" id="{CF3FCF42-A09A-1F40-87F1-CF9B03B8F5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76" b="11220"/>
          <a:stretch/>
        </p:blipFill>
        <p:spPr bwMode="auto">
          <a:xfrm>
            <a:off x="2950288" y="3121878"/>
            <a:ext cx="3094496" cy="3300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40AF0DF-098F-2C4F-A5D6-1B727AF43994}"/>
              </a:ext>
            </a:extLst>
          </p:cNvPr>
          <p:cNvSpPr txBox="1"/>
          <p:nvPr/>
        </p:nvSpPr>
        <p:spPr>
          <a:xfrm>
            <a:off x="1096340" y="5628680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 days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8FE7B1-F866-9C47-894D-8BF718D48030}"/>
              </a:ext>
            </a:extLst>
          </p:cNvPr>
          <p:cNvSpPr txBox="1"/>
          <p:nvPr/>
        </p:nvSpPr>
        <p:spPr>
          <a:xfrm>
            <a:off x="3923414" y="6546295"/>
            <a:ext cx="1057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12 weeks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108319-BEC9-BA40-B988-161575958641}"/>
              </a:ext>
            </a:extLst>
          </p:cNvPr>
          <p:cNvSpPr txBox="1"/>
          <p:nvPr/>
        </p:nvSpPr>
        <p:spPr>
          <a:xfrm>
            <a:off x="8380258" y="6421891"/>
            <a:ext cx="1722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Term (40 weeks)</a:t>
            </a:r>
          </a:p>
        </p:txBody>
      </p:sp>
    </p:spTree>
    <p:extLst>
      <p:ext uri="{BB962C8B-B14F-4D97-AF65-F5344CB8AC3E}">
        <p14:creationId xmlns:p14="http://schemas.microsoft.com/office/powerpoint/2010/main" val="39987506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Endocrine organ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286000"/>
            <a:ext cx="6534150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4648200" y="2209800"/>
            <a:ext cx="1295400" cy="228600"/>
          </a:xfrm>
          <a:custGeom>
            <a:avLst/>
            <a:gdLst>
              <a:gd name="G0" fmla="+- 1 0 0"/>
              <a:gd name="G1" fmla="+- 1 0 0"/>
              <a:gd name="G2" fmla="+- 1 0 0"/>
              <a:gd name="G3" fmla="+- 21600 0 0"/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  <a:gd name="T8" fmla="*/ 3163 w 21600"/>
              <a:gd name="T9" fmla="*/ 3163 h 21600"/>
              <a:gd name="T10" fmla="*/ 18437 w 21600"/>
              <a:gd name="T11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 w="9360" cap="flat">
            <a:solidFill>
              <a:srgbClr val="FFFFFF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3867492" y="1873250"/>
            <a:ext cx="2362200" cy="1130300"/>
          </a:xfrm>
          <a:custGeom>
            <a:avLst/>
            <a:gdLst>
              <a:gd name="G0" fmla="+- 1 0 0"/>
              <a:gd name="G1" fmla="+- 1 0 0"/>
              <a:gd name="G2" fmla="+- 1 0 0"/>
              <a:gd name="G3" fmla="+- 21600 0 0"/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  <a:gd name="T8" fmla="*/ 3163 w 21600"/>
              <a:gd name="T9" fmla="*/ 3163 h 21600"/>
              <a:gd name="T10" fmla="*/ 18437 w 21600"/>
              <a:gd name="T11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760" tIns="50760" rIns="50760" bIns="50760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CA" b="1">
                <a:solidFill>
                  <a:srgbClr val="0070C0"/>
                </a:solidFill>
              </a:rPr>
              <a:t>Human chorionic gonadotropin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7477124" y="1981200"/>
            <a:ext cx="2034994" cy="368300"/>
          </a:xfrm>
          <a:custGeom>
            <a:avLst/>
            <a:gdLst>
              <a:gd name="G0" fmla="+- 1 0 0"/>
              <a:gd name="G1" fmla="+- 1 0 0"/>
              <a:gd name="G2" fmla="+- 1 0 0"/>
              <a:gd name="G3" fmla="+- 21600 0 0"/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  <a:gd name="T8" fmla="*/ 3163 w 21600"/>
              <a:gd name="T9" fmla="*/ 3163 h 21600"/>
              <a:gd name="T10" fmla="*/ 18437 w 21600"/>
              <a:gd name="T11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760" tIns="50760" rIns="50760" bIns="50760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CA" b="1">
                <a:solidFill>
                  <a:srgbClr val="000000"/>
                </a:solidFill>
              </a:rPr>
              <a:t>Progesterone</a:t>
            </a: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7702550" y="2667000"/>
            <a:ext cx="1427163" cy="368300"/>
          </a:xfrm>
          <a:custGeom>
            <a:avLst/>
            <a:gdLst>
              <a:gd name="G0" fmla="+- 1 0 0"/>
              <a:gd name="G1" fmla="+- 1 0 0"/>
              <a:gd name="G2" fmla="+- 1 0 0"/>
              <a:gd name="G3" fmla="+- 21600 0 0"/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  <a:gd name="T8" fmla="*/ 3163 w 21600"/>
              <a:gd name="T9" fmla="*/ 3163 h 21600"/>
              <a:gd name="T10" fmla="*/ 18437 w 21600"/>
              <a:gd name="T11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760" tIns="50760" rIns="50760" bIns="50760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CA" b="1">
                <a:solidFill>
                  <a:srgbClr val="339966"/>
                </a:solidFill>
              </a:rPr>
              <a:t>Estrogen</a:t>
            </a:r>
          </a:p>
        </p:txBody>
      </p:sp>
      <p:sp>
        <p:nvSpPr>
          <p:cNvPr id="9" name="AutoShape 7"/>
          <p:cNvSpPr>
            <a:spLocks noChangeArrowheads="1"/>
          </p:cNvSpPr>
          <p:nvPr/>
        </p:nvSpPr>
        <p:spPr bwMode="auto">
          <a:xfrm>
            <a:off x="7603498" y="3566238"/>
            <a:ext cx="3334673" cy="1968500"/>
          </a:xfrm>
          <a:custGeom>
            <a:avLst/>
            <a:gdLst>
              <a:gd name="G0" fmla="+- 1 0 0"/>
              <a:gd name="G1" fmla="+- 1 0 0"/>
              <a:gd name="G2" fmla="+- 1 0 0"/>
              <a:gd name="G3" fmla="+- 21600 0 0"/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  <a:gd name="T8" fmla="*/ 3163 w 21600"/>
              <a:gd name="T9" fmla="*/ 3163 h 21600"/>
              <a:gd name="T10" fmla="*/ 18437 w 21600"/>
              <a:gd name="T11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760" tIns="50760" rIns="50760" bIns="50760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CA" b="1">
                <a:solidFill>
                  <a:srgbClr val="FF0000"/>
                </a:solidFill>
              </a:rPr>
              <a:t>Human placental </a:t>
            </a:r>
            <a:r>
              <a:rPr lang="en-CA" b="1" err="1">
                <a:solidFill>
                  <a:srgbClr val="FF0000"/>
                </a:solidFill>
              </a:rPr>
              <a:t>lactogen</a:t>
            </a:r>
            <a:r>
              <a:rPr lang="en-CA" b="1">
                <a:solidFill>
                  <a:srgbClr val="FF0000"/>
                </a:solidFill>
              </a:rPr>
              <a:t> (also called human chorionic </a:t>
            </a:r>
            <a:r>
              <a:rPr lang="en-CA" b="1" err="1">
                <a:solidFill>
                  <a:srgbClr val="FF0000"/>
                </a:solidFill>
              </a:rPr>
              <a:t>somatomammotropin</a:t>
            </a:r>
            <a:r>
              <a:rPr lang="en-CA" b="1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4646613" y="4876800"/>
            <a:ext cx="2514600" cy="368300"/>
          </a:xfrm>
          <a:custGeom>
            <a:avLst/>
            <a:gdLst>
              <a:gd name="G0" fmla="+- 1 0 0"/>
              <a:gd name="G1" fmla="+- 1 0 0"/>
              <a:gd name="G2" fmla="+- 1 0 0"/>
              <a:gd name="G3" fmla="+- 21600 0 0"/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  <a:gd name="T8" fmla="*/ 3163 w 21600"/>
              <a:gd name="T9" fmla="*/ 3163 h 21600"/>
              <a:gd name="T10" fmla="*/ 18437 w 21600"/>
              <a:gd name="T11" fmla="*/ 184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50760" tIns="50760" rIns="50760" bIns="50760"/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CA">
                <a:solidFill>
                  <a:srgbClr val="000000"/>
                </a:solidFill>
              </a:rPr>
              <a:t>days of pregnancy</a:t>
            </a:r>
          </a:p>
        </p:txBody>
      </p:sp>
    </p:spTree>
    <p:extLst>
      <p:ext uri="{BB962C8B-B14F-4D97-AF65-F5344CB8AC3E}">
        <p14:creationId xmlns:p14="http://schemas.microsoft.com/office/powerpoint/2010/main" val="44172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176" y="629266"/>
            <a:ext cx="4302879" cy="1676603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3700" dirty="0"/>
              <a:t>The placenta regulates cardiovascular function	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DEBD69-5BF1-5440-ABEF-B21BC51A0D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36176" y="2438400"/>
            <a:ext cx="5012001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Increased demand of placenta </a:t>
            </a:r>
          </a:p>
          <a:p>
            <a:r>
              <a:rPr lang="en-US" sz="2400" dirty="0"/>
              <a:t>Large plasma volume</a:t>
            </a:r>
          </a:p>
          <a:p>
            <a:r>
              <a:rPr lang="en-US" sz="2400" dirty="0"/>
              <a:t>Increased heart rate</a:t>
            </a:r>
          </a:p>
          <a:p>
            <a:r>
              <a:rPr lang="en-US" sz="2400" dirty="0"/>
              <a:t>Decreased blood pressure</a:t>
            </a:r>
          </a:p>
          <a:p>
            <a:r>
              <a:rPr lang="en-US" sz="2400" dirty="0"/>
              <a:t>Reduce peripheral vascular resistance</a:t>
            </a:r>
          </a:p>
          <a:p>
            <a:r>
              <a:rPr lang="en-US" sz="2400" dirty="0"/>
              <a:t>Increased capillarization</a:t>
            </a:r>
          </a:p>
          <a:p>
            <a:r>
              <a:rPr lang="en-US" sz="2400" dirty="0"/>
              <a:t>Increased lung alveoli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1729" r="-1" b="-1"/>
          <a:stretch/>
        </p:blipFill>
        <p:spPr>
          <a:xfrm>
            <a:off x="5431971" y="629266"/>
            <a:ext cx="6564086" cy="596011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3026676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4190"/>
            <a:ext cx="5410200" cy="1325563"/>
          </a:xfrm>
        </p:spPr>
        <p:txBody>
          <a:bodyPr/>
          <a:lstStyle/>
          <a:p>
            <a:r>
              <a:rPr lang="en-US" dirty="0"/>
              <a:t>The placenta regulates metabolism	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A0053F-88D0-FE4A-B2A4-C7715B121C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641599"/>
            <a:ext cx="5410200" cy="3535363"/>
          </a:xfrm>
        </p:spPr>
        <p:txBody>
          <a:bodyPr/>
          <a:lstStyle/>
          <a:p>
            <a:r>
              <a:rPr lang="en-US" dirty="0"/>
              <a:t>Increased placental/fetal demand</a:t>
            </a:r>
          </a:p>
          <a:p>
            <a:r>
              <a:rPr lang="en-US" dirty="0"/>
              <a:t>Maintain higher energy load in the blood</a:t>
            </a:r>
          </a:p>
          <a:p>
            <a:r>
              <a:rPr lang="en-US" dirty="0"/>
              <a:t>Insulin resistance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49931"/>
          <a:stretch/>
        </p:blipFill>
        <p:spPr>
          <a:xfrm>
            <a:off x="6794690" y="795946"/>
            <a:ext cx="4191444" cy="52661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r="13980"/>
          <a:stretch/>
        </p:blipFill>
        <p:spPr>
          <a:xfrm>
            <a:off x="7582471" y="6176962"/>
            <a:ext cx="3403663" cy="304800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9023180" y="3144235"/>
            <a:ext cx="1518265" cy="569529"/>
            <a:chOff x="7036810" y="3514158"/>
            <a:chExt cx="1394870" cy="538140"/>
          </a:xfrm>
        </p:grpSpPr>
        <p:sp>
          <p:nvSpPr>
            <p:cNvPr id="10" name="Rectangle 9"/>
            <p:cNvSpPr/>
            <p:nvPr/>
          </p:nvSpPr>
          <p:spPr>
            <a:xfrm>
              <a:off x="7036810" y="3514158"/>
              <a:ext cx="1320890" cy="53814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10790" y="3514158"/>
              <a:ext cx="1320890" cy="5381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68092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What can go wrong?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DBFB789-47B4-418D-B36D-09061981A9C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038600" y="425302"/>
          <a:ext cx="7315200" cy="60818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571942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FB6B80-7C22-3641-B923-FFEC398D0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Long term effects on the child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4BC73E-033B-164D-9EBA-9421D261C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882" y="4631161"/>
            <a:ext cx="3571810" cy="155932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Low birth weight correlates to multiple chronic health problems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4B5E21-111C-7245-A020-B898BF9460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17" r="1814" b="1"/>
          <a:stretch/>
        </p:blipFill>
        <p:spPr>
          <a:xfrm>
            <a:off x="4905766" y="640080"/>
            <a:ext cx="6711675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17089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A08F2E-D3E9-7A4B-91B0-F1379BFCE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Long term maternal health suffers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C097583-7D2B-B443-BE82-A098FA764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630936"/>
            <a:ext cx="5929747" cy="391363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10D0C96-A7A5-294B-A06E-1B8F6E2AF21F}"/>
              </a:ext>
            </a:extLst>
          </p:cNvPr>
          <p:cNvSpPr/>
          <p:nvPr/>
        </p:nvSpPr>
        <p:spPr>
          <a:xfrm>
            <a:off x="4654296" y="4798577"/>
            <a:ext cx="6894576" cy="14284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064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/>
              <a:t>1. 	Smith GN, Jessica P, Walker M, Wen S, Emerging PN. Cardiovascular Disease Risk Estimates Preeclampsia. 2012 </a:t>
            </a:r>
            <a:endParaRPr lang="en-US" sz="220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486607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87427-B5D2-5042-8250-93E79C386F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42" y="632990"/>
            <a:ext cx="4062643" cy="1780601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Reproductive organs are generally poorly researched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2E153-BDE0-AF4C-995E-80DFE16E2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312" y="2582446"/>
            <a:ext cx="4064409" cy="2754086"/>
          </a:xfrm>
        </p:spPr>
        <p:txBody>
          <a:bodyPr anchor="t">
            <a:normAutofit/>
          </a:bodyPr>
          <a:lstStyle/>
          <a:p>
            <a:r>
              <a:rPr lang="en-US" sz="2400" dirty="0"/>
              <a:t>Many reproductive organs are poorly reached</a:t>
            </a:r>
          </a:p>
          <a:p>
            <a:r>
              <a:rPr lang="en-US" sz="2400" dirty="0"/>
              <a:t>Some are exceptions, Breast and Prostate</a:t>
            </a:r>
          </a:p>
          <a:p>
            <a:r>
              <a:rPr lang="en-US" sz="2400" dirty="0"/>
              <a:t>Why?</a:t>
            </a:r>
          </a:p>
          <a:p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B67C08-3AFF-F449-9A56-C6A15C31BDF3}"/>
              </a:ext>
            </a:extLst>
          </p:cNvPr>
          <p:cNvSpPr txBox="1"/>
          <p:nvPr/>
        </p:nvSpPr>
        <p:spPr>
          <a:xfrm>
            <a:off x="7426712" y="5924578"/>
            <a:ext cx="3334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Mercuri</a:t>
            </a:r>
            <a:r>
              <a:rPr lang="en-US" i="1" dirty="0"/>
              <a:t> and Cox, in Revision</a:t>
            </a:r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0614B6AA-C542-A04F-8D14-2E09E624F39B}"/>
              </a:ext>
            </a:extLst>
          </p:cNvPr>
          <p:cNvGraphicFramePr>
            <a:graphicFrameLocks/>
          </p:cNvGraphicFramePr>
          <p:nvPr/>
        </p:nvGraphicFramePr>
        <p:xfrm>
          <a:off x="4765289" y="831412"/>
          <a:ext cx="7177445" cy="5093166"/>
        </p:xfrm>
        <a:graphic>
          <a:graphicData uri="http://schemas.openxmlformats.org/drawingml/2006/table">
            <a:tbl>
              <a:tblPr firstRow="1" firstCol="1" bandRow="1"/>
              <a:tblGrid>
                <a:gridCol w="3138921">
                  <a:extLst>
                    <a:ext uri="{9D8B030D-6E8A-4147-A177-3AD203B41FA5}">
                      <a16:colId xmlns:a16="http://schemas.microsoft.com/office/drawing/2014/main" val="2911802647"/>
                    </a:ext>
                  </a:extLst>
                </a:gridCol>
                <a:gridCol w="4038524">
                  <a:extLst>
                    <a:ext uri="{9D8B030D-6E8A-4147-A177-3AD203B41FA5}">
                      <a16:colId xmlns:a16="http://schemas.microsoft.com/office/drawing/2014/main" val="3229227025"/>
                    </a:ext>
                  </a:extLst>
                </a:gridCol>
              </a:tblGrid>
              <a:tr h="39178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2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Keyword</a:t>
                      </a:r>
                      <a:endParaRPr lang="en-CA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349" marR="128349" marT="17826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200" b="1" i="0" u="none" strike="noStrike"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Total Matching Articles</a:t>
                      </a:r>
                      <a:endParaRPr lang="en-CA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349" marR="128349" marT="17826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7295930"/>
                  </a:ext>
                </a:extLst>
              </a:tr>
              <a:tr h="39178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Brain</a:t>
                      </a:r>
                      <a:endParaRPr lang="en-CA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349" marR="128349" marT="17826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1 024 560</a:t>
                      </a:r>
                      <a:endParaRPr lang="en-CA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349" marR="128349" marT="17826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0953758"/>
                  </a:ext>
                </a:extLst>
              </a:tr>
              <a:tr h="39178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Heart</a:t>
                      </a:r>
                      <a:endParaRPr lang="en-CA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349" marR="128349" marT="17826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857 851</a:t>
                      </a:r>
                      <a:endParaRPr lang="en-CA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349" marR="128349" marT="17826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2149119"/>
                  </a:ext>
                </a:extLst>
              </a:tr>
              <a:tr h="39178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Liver</a:t>
                      </a:r>
                      <a:endParaRPr lang="en-CA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349" marR="128349" marT="17826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837 791</a:t>
                      </a:r>
                      <a:endParaRPr lang="en-CA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349" marR="128349" marT="17826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43375"/>
                  </a:ext>
                </a:extLst>
              </a:tr>
              <a:tr h="39178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Lung</a:t>
                      </a:r>
                      <a:endParaRPr lang="en-CA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349" marR="128349" marT="17826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628 410</a:t>
                      </a:r>
                      <a:endParaRPr lang="en-CA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349" marR="128349" marT="17826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4615076"/>
                  </a:ext>
                </a:extLst>
              </a:tr>
              <a:tr h="39178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Kidney</a:t>
                      </a:r>
                      <a:endParaRPr lang="en-CA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349" marR="128349" marT="17826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444 876</a:t>
                      </a:r>
                      <a:endParaRPr lang="en-CA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349" marR="128349" marT="17826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7447287"/>
                  </a:ext>
                </a:extLst>
              </a:tr>
              <a:tr h="39178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Breast</a:t>
                      </a:r>
                      <a:endParaRPr lang="en-CA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349" marR="128349" marT="17826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443 590</a:t>
                      </a:r>
                      <a:endParaRPr lang="en-CA" sz="3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349" marR="128349" marT="17826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6713203"/>
                  </a:ext>
                </a:extLst>
              </a:tr>
              <a:tr h="39178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Prostate</a:t>
                      </a:r>
                      <a:endParaRPr lang="en-CA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349" marR="128349" marT="17826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190 916</a:t>
                      </a:r>
                      <a:endParaRPr lang="en-CA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349" marR="128349" marT="17826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266414"/>
                  </a:ext>
                </a:extLst>
              </a:tr>
              <a:tr h="39178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Ovary</a:t>
                      </a:r>
                      <a:endParaRPr lang="en-CA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349" marR="128349" marT="17826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86 000</a:t>
                      </a:r>
                      <a:endParaRPr lang="en-CA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349" marR="128349" marT="17826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1652337"/>
                  </a:ext>
                </a:extLst>
              </a:tr>
              <a:tr h="39178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Uterus</a:t>
                      </a:r>
                      <a:endParaRPr lang="en-CA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349" marR="128349" marT="17826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68 024</a:t>
                      </a:r>
                      <a:endParaRPr lang="en-CA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349" marR="128349" marT="17826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958925"/>
                  </a:ext>
                </a:extLst>
              </a:tr>
              <a:tr h="39178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Placenta</a:t>
                      </a:r>
                      <a:endParaRPr lang="en-CA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349" marR="128349" marT="17826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58 776</a:t>
                      </a:r>
                      <a:endParaRPr lang="en-CA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349" marR="128349" marT="17826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2975809"/>
                  </a:ext>
                </a:extLst>
              </a:tr>
              <a:tr h="39178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Testes</a:t>
                      </a:r>
                      <a:endParaRPr lang="en-CA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349" marR="128349" marT="17826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33 069</a:t>
                      </a:r>
                      <a:endParaRPr lang="en-CA" sz="3400" b="0" i="0" u="none" strike="noStrike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349" marR="128349" marT="17826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0381619"/>
                  </a:ext>
                </a:extLst>
              </a:tr>
              <a:tr h="391782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Penis</a:t>
                      </a:r>
                      <a:endParaRPr lang="en-CA" sz="3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349" marR="128349" marT="17826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2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15 738</a:t>
                      </a:r>
                      <a:endParaRPr lang="en-CA" sz="3400" b="0" i="0" u="none" strike="noStrike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128349" marR="128349" marT="17826" marB="0" anchor="ctr">
                    <a:lnL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66666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07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53265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55DB81-FD29-ED4F-9A25-83B46B10F4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 dirty="0"/>
              <a:t>Worse over time</a:t>
            </a:r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BE1433-B52E-7B43-991B-AD2E00E719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CA" sz="2200" dirty="0"/>
              <a:t>Reproductive organs other and breast and prostate become remain flat</a:t>
            </a:r>
          </a:p>
          <a:p>
            <a:r>
              <a:rPr lang="en-CA" sz="2200" dirty="0"/>
              <a:t>Up to 80% of breast and prostate research involves cancer</a:t>
            </a:r>
          </a:p>
          <a:p>
            <a:r>
              <a:rPr lang="en-CA" sz="2200" dirty="0"/>
              <a:t>Lack of basic biology and reproductive disease focused research</a:t>
            </a:r>
            <a:endParaRPr lang="en-US" sz="2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AAF07EB-E17C-AA48-A294-6CAB792BBA5A}"/>
              </a:ext>
            </a:extLst>
          </p:cNvPr>
          <p:cNvGrpSpPr/>
          <p:nvPr/>
        </p:nvGrpSpPr>
        <p:grpSpPr>
          <a:xfrm>
            <a:off x="6235103" y="640080"/>
            <a:ext cx="5186858" cy="5577839"/>
            <a:chOff x="5414963" y="323881"/>
            <a:chExt cx="5938837" cy="6386502"/>
          </a:xfrm>
        </p:grpSpPr>
        <p:pic>
          <p:nvPicPr>
            <p:cNvPr id="4" name="Picture 3" descr="Chart&#10;&#10;Description automatically generated">
              <a:extLst>
                <a:ext uri="{FF2B5EF4-FFF2-40B4-BE49-F238E27FC236}">
                  <a16:creationId xmlns:a16="http://schemas.microsoft.com/office/drawing/2014/main" id="{DB708A8C-3073-D840-9B90-6308D94F8B39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49245" b="16661"/>
            <a:stretch/>
          </p:blipFill>
          <p:spPr>
            <a:xfrm>
              <a:off x="5414963" y="323881"/>
              <a:ext cx="5643562" cy="5559981"/>
            </a:xfrm>
            <a:prstGeom prst="rect">
              <a:avLst/>
            </a:prstGeom>
          </p:spPr>
        </p:pic>
        <p:pic>
          <p:nvPicPr>
            <p:cNvPr id="9" name="Picture 8" descr="Chart&#10;&#10;Description automatically generated">
              <a:extLst>
                <a:ext uri="{FF2B5EF4-FFF2-40B4-BE49-F238E27FC236}">
                  <a16:creationId xmlns:a16="http://schemas.microsoft.com/office/drawing/2014/main" id="{6AFDE779-B44A-674A-BFF3-8CC8E5397162}"/>
                </a:ext>
              </a:extLst>
            </p:cNvPr>
            <p:cNvPicPr/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76" t="83902" r="19307" b="-564"/>
            <a:stretch/>
          </p:blipFill>
          <p:spPr>
            <a:xfrm>
              <a:off x="5937893" y="5817187"/>
              <a:ext cx="5415907" cy="8931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0644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Transcriptome is more than protein 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771" y="1825625"/>
            <a:ext cx="592353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RNA can be one of two kinds</a:t>
            </a:r>
          </a:p>
          <a:p>
            <a:pPr lvl="1"/>
            <a:r>
              <a:rPr lang="en-US" dirty="0"/>
              <a:t>Protein coding</a:t>
            </a:r>
          </a:p>
          <a:p>
            <a:pPr lvl="2"/>
            <a:r>
              <a:rPr lang="en-US" dirty="0"/>
              <a:t>Loads on to the ribosome for translation</a:t>
            </a:r>
          </a:p>
          <a:p>
            <a:pPr lvl="1"/>
            <a:r>
              <a:rPr lang="en-US" dirty="0"/>
              <a:t>Non-coding</a:t>
            </a:r>
          </a:p>
          <a:p>
            <a:pPr lvl="2"/>
            <a:r>
              <a:rPr lang="en-US" dirty="0"/>
              <a:t>Long non-coding RNA, 1000s of bases long</a:t>
            </a:r>
          </a:p>
          <a:p>
            <a:pPr lvl="3"/>
            <a:r>
              <a:rPr lang="en-US" dirty="0"/>
              <a:t>XIST (X inactivation in females), </a:t>
            </a:r>
            <a:r>
              <a:rPr lang="en-US" dirty="0" err="1"/>
              <a:t>rRNA</a:t>
            </a:r>
            <a:r>
              <a:rPr lang="en-US" dirty="0"/>
              <a:t> (functional parts of the ribosome)</a:t>
            </a:r>
          </a:p>
          <a:p>
            <a:pPr lvl="2"/>
            <a:r>
              <a:rPr lang="en-US" dirty="0"/>
              <a:t>Small non-coding RNAs, 100s of bases when transcribed but processed by nucleases into 19-14 base final product</a:t>
            </a:r>
          </a:p>
          <a:p>
            <a:pPr lvl="3"/>
            <a:r>
              <a:rPr lang="en-US" dirty="0"/>
              <a:t>microRNAs, </a:t>
            </a:r>
            <a:r>
              <a:rPr lang="en-US" dirty="0" err="1"/>
              <a:t>Piwi</a:t>
            </a:r>
            <a:r>
              <a:rPr lang="en-US" dirty="0"/>
              <a:t>, </a:t>
            </a:r>
            <a:r>
              <a:rPr lang="en-US" dirty="0" err="1"/>
              <a:t>tRNA</a:t>
            </a:r>
            <a:endParaRPr lang="en-US" dirty="0"/>
          </a:p>
          <a:p>
            <a:pPr lvl="2"/>
            <a:r>
              <a:rPr lang="en-US" dirty="0"/>
              <a:t>Pseudogenes, variable 100s to 1000s of bases long</a:t>
            </a:r>
          </a:p>
          <a:p>
            <a:pPr lvl="3"/>
            <a:r>
              <a:rPr lang="en-US" dirty="0"/>
              <a:t>Lost reading frame, will not make a protein</a:t>
            </a:r>
          </a:p>
          <a:p>
            <a:pPr lvl="3"/>
            <a:r>
              <a:rPr lang="en-US" dirty="0"/>
              <a:t>Spliced and </a:t>
            </a:r>
            <a:r>
              <a:rPr lang="en-US" dirty="0" err="1"/>
              <a:t>unspliced</a:t>
            </a:r>
            <a:r>
              <a:rPr lang="en-US" dirty="0"/>
              <a:t> mRNAs</a:t>
            </a:r>
          </a:p>
        </p:txBody>
      </p:sp>
      <p:pic>
        <p:nvPicPr>
          <p:cNvPr id="4" name="Picture 2" descr="The biogenesis of microRNAs. MicroRNAs (miRNAs) are initially... | Download  Scientific Diagram">
            <a:extLst>
              <a:ext uri="{FF2B5EF4-FFF2-40B4-BE49-F238E27FC236}">
                <a16:creationId xmlns:a16="http://schemas.microsoft.com/office/drawing/2014/main" id="{D7C67C3E-3503-054D-90EE-E8C4EE9B8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125" y="1690688"/>
            <a:ext cx="5361104" cy="3847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2661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A9CAD-1806-5EB1-CD1B-0F71E92A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80728-0BA9-708B-1FE4-CB2D16043E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Pregnancy invokes many adaptive changes</a:t>
            </a:r>
          </a:p>
          <a:p>
            <a:pPr lvl="1"/>
            <a:r>
              <a:rPr lang="en-US" dirty="0"/>
              <a:t>Metabolic</a:t>
            </a:r>
          </a:p>
          <a:p>
            <a:pPr lvl="1"/>
            <a:r>
              <a:rPr lang="en-US" dirty="0"/>
              <a:t>Cardiovascular</a:t>
            </a:r>
          </a:p>
          <a:p>
            <a:pPr lvl="1"/>
            <a:r>
              <a:rPr lang="en-US" dirty="0"/>
              <a:t>Immunological</a:t>
            </a:r>
          </a:p>
          <a:p>
            <a:r>
              <a:rPr lang="en-US" dirty="0"/>
              <a:t>Largely driven in part of hormonal ques from the placenta, ovary</a:t>
            </a:r>
          </a:p>
          <a:p>
            <a:r>
              <a:rPr lang="en-US" dirty="0"/>
              <a:t>Unfortunately, least understood area of physiology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85116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A48980-41D8-F5C6-CC9C-1EC5EFA93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B4A9C-3CFD-6603-4549-91AFC090D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Mice aged 8-12 weeks</a:t>
            </a:r>
          </a:p>
          <a:p>
            <a:r>
              <a:rPr lang="en-US" dirty="0"/>
              <a:t>Two groups</a:t>
            </a:r>
          </a:p>
          <a:p>
            <a:pPr lvl="1"/>
            <a:r>
              <a:rPr lang="en-US" dirty="0"/>
              <a:t>Not pregnant</a:t>
            </a:r>
          </a:p>
          <a:p>
            <a:pPr lvl="1"/>
            <a:r>
              <a:rPr lang="en-US" dirty="0"/>
              <a:t>Pregnant E14.5 (14 day post fertilization)</a:t>
            </a:r>
          </a:p>
          <a:p>
            <a:r>
              <a:rPr lang="en-US" dirty="0"/>
              <a:t>Collected replicates of</a:t>
            </a:r>
          </a:p>
          <a:p>
            <a:pPr lvl="1"/>
            <a:r>
              <a:rPr lang="en-US" dirty="0"/>
              <a:t>Heart left ventricle</a:t>
            </a:r>
          </a:p>
          <a:p>
            <a:pPr lvl="1"/>
            <a:r>
              <a:rPr lang="en-US" dirty="0"/>
              <a:t>Liver</a:t>
            </a:r>
          </a:p>
          <a:p>
            <a:pPr lvl="1"/>
            <a:r>
              <a:rPr lang="en-US" dirty="0"/>
              <a:t>Lung</a:t>
            </a:r>
          </a:p>
          <a:p>
            <a:r>
              <a:rPr lang="en-US" dirty="0"/>
              <a:t>What are the adaptive changes in these organs?</a:t>
            </a:r>
          </a:p>
          <a:p>
            <a:pPr lvl="1"/>
            <a:r>
              <a:rPr lang="en-US" dirty="0"/>
              <a:t>Differential expression</a:t>
            </a:r>
          </a:p>
          <a:p>
            <a:pPr lvl="1"/>
            <a:r>
              <a:rPr lang="en-US" dirty="0"/>
              <a:t>Ontology enrichments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71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expression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sequencing the RNA what kinds of analyses can be performed?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727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38069" y="1397479"/>
            <a:ext cx="68191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u="sng" dirty="0"/>
              <a:t>A quality experiment involves 3 main things:</a:t>
            </a:r>
          </a:p>
          <a:p>
            <a:r>
              <a:rPr lang="en-CA" sz="2800" dirty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1938068" y="1936088"/>
            <a:ext cx="4968000" cy="38718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200000"/>
              </a:lnSpc>
              <a:buAutoNum type="arabicParenR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 The Question </a:t>
            </a:r>
          </a:p>
          <a:p>
            <a:pPr>
              <a:lnSpc>
                <a:spcPct val="200000"/>
              </a:lnSpc>
            </a:pPr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2) The Sample Size </a:t>
            </a:r>
          </a:p>
          <a:p>
            <a:pPr lvl="1">
              <a:lnSpc>
                <a:spcPct val="120000"/>
              </a:lnSpc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(power)</a:t>
            </a:r>
          </a:p>
          <a:p>
            <a:pPr lvl="1">
              <a:lnSpc>
                <a:spcPct val="200000"/>
              </a:lnSpc>
            </a:pPr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3) The Controls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537949" y="2495345"/>
            <a:ext cx="815447" cy="254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09159" y="2071554"/>
            <a:ext cx="3506168" cy="92333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Questions on the unique characteristics and functions of a population, tissues, cells </a:t>
            </a:r>
            <a:r>
              <a:rPr lang="en-CA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537949" y="3737276"/>
            <a:ext cx="815447" cy="254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537949" y="5522492"/>
            <a:ext cx="815447" cy="254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609159" y="3424283"/>
            <a:ext cx="3506168" cy="92333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Do you have enough samples to detect a difference? Considers noise of samples and technique.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609159" y="4869562"/>
            <a:ext cx="3506168" cy="12003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How do you know the experiment worked/failed?</a:t>
            </a:r>
          </a:p>
          <a:p>
            <a:pPr algn="ctr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That the effect is biologically relevant?</a:t>
            </a:r>
          </a:p>
        </p:txBody>
      </p:sp>
    </p:spTree>
    <p:extLst>
      <p:ext uri="{BB962C8B-B14F-4D97-AF65-F5344CB8AC3E}">
        <p14:creationId xmlns:p14="http://schemas.microsoft.com/office/powerpoint/2010/main" val="736723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analysis/ Sample size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Two issues, </a:t>
            </a:r>
            <a:r>
              <a:rPr lang="en-US" b="1" i="1" dirty="0"/>
              <a:t>detection</a:t>
            </a:r>
            <a:r>
              <a:rPr lang="en-US" dirty="0"/>
              <a:t> and </a:t>
            </a:r>
            <a:r>
              <a:rPr lang="en-US" b="1" i="1" dirty="0"/>
              <a:t>quantification</a:t>
            </a:r>
          </a:p>
          <a:p>
            <a:r>
              <a:rPr lang="en-US" b="1" u="sng" dirty="0"/>
              <a:t>Detection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Is the gene or transcript present/absent?</a:t>
            </a:r>
          </a:p>
          <a:p>
            <a:r>
              <a:rPr lang="en-US" b="1" u="sng" dirty="0"/>
              <a:t>Quantification</a:t>
            </a:r>
            <a:endParaRPr lang="en-US" dirty="0"/>
          </a:p>
          <a:p>
            <a:pPr lvl="1"/>
            <a:r>
              <a:rPr lang="en-US" dirty="0"/>
              <a:t>Is there more or less between groups</a:t>
            </a:r>
          </a:p>
          <a:p>
            <a:r>
              <a:rPr lang="en-US" dirty="0"/>
              <a:t>Power to detect differences</a:t>
            </a:r>
          </a:p>
          <a:p>
            <a:pPr lvl="1"/>
            <a:r>
              <a:rPr lang="en-US" dirty="0"/>
              <a:t>This is proportional to the variance (mu)</a:t>
            </a:r>
          </a:p>
          <a:p>
            <a:pPr lvl="1"/>
            <a:r>
              <a:rPr lang="en-US" dirty="0"/>
              <a:t>High variance needs more samples to be certain of a difference</a:t>
            </a:r>
          </a:p>
          <a:p>
            <a:pPr lvl="1"/>
            <a:r>
              <a:rPr lang="en-US" dirty="0"/>
              <a:t>Low variance needs fewer samples</a:t>
            </a:r>
          </a:p>
          <a:p>
            <a:pPr lvl="1"/>
            <a:r>
              <a:rPr lang="en-US" dirty="0"/>
              <a:t>Often we start with a few sample to determine how many samples are needed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434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5829</TotalTime>
  <Words>2563</Words>
  <Application>Microsoft Macintosh PowerPoint</Application>
  <PresentationFormat>Widescreen</PresentationFormat>
  <Paragraphs>568</Paragraphs>
  <Slides>61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Arial</vt:lpstr>
      <vt:lpstr>Calibri</vt:lpstr>
      <vt:lpstr>Calibri Light</vt:lpstr>
      <vt:lpstr>Lucida Sans</vt:lpstr>
      <vt:lpstr>Times New Roman</vt:lpstr>
      <vt:lpstr>Office Theme</vt:lpstr>
      <vt:lpstr>Gene expression analysis</vt:lpstr>
      <vt:lpstr>Classroom change for Wednesday</vt:lpstr>
      <vt:lpstr>Genome</vt:lpstr>
      <vt:lpstr>Gene expression is regulated</vt:lpstr>
      <vt:lpstr>Transcriptome, the transcribed genome</vt:lpstr>
      <vt:lpstr>Transcriptome is more than protein coding</vt:lpstr>
      <vt:lpstr>Gene expression analysis</vt:lpstr>
      <vt:lpstr>Experimental design</vt:lpstr>
      <vt:lpstr>Power analysis/ Sample size</vt:lpstr>
      <vt:lpstr>Comparison of techniques</vt:lpstr>
      <vt:lpstr>Sequencing, The next generation</vt:lpstr>
      <vt:lpstr>Sequencing, Illumina</vt:lpstr>
      <vt:lpstr>Sequencing, Illumina</vt:lpstr>
      <vt:lpstr>Sequencing cycle</vt:lpstr>
      <vt:lpstr>FASTQ</vt:lpstr>
      <vt:lpstr>Alignment</vt:lpstr>
      <vt:lpstr>Count table</vt:lpstr>
      <vt:lpstr>Gene expression concepts</vt:lpstr>
      <vt:lpstr>Gene expression concepts</vt:lpstr>
      <vt:lpstr>Quantification</vt:lpstr>
      <vt:lpstr>Quantification</vt:lpstr>
      <vt:lpstr>Batch effect</vt:lpstr>
      <vt:lpstr>Experimental design</vt:lpstr>
      <vt:lpstr>A batch effect</vt:lpstr>
      <vt:lpstr>General object structure</vt:lpstr>
      <vt:lpstr>DGEList object</vt:lpstr>
      <vt:lpstr>DGEList – Differential Gene Expression List</vt:lpstr>
      <vt:lpstr>DGEList</vt:lpstr>
      <vt:lpstr>Limma</vt:lpstr>
      <vt:lpstr>The voom object</vt:lpstr>
      <vt:lpstr>Design matrix</vt:lpstr>
      <vt:lpstr>Contrast matrix</vt:lpstr>
      <vt:lpstr>Differential expression</vt:lpstr>
      <vt:lpstr>Differential expression</vt:lpstr>
      <vt:lpstr>Differential expression</vt:lpstr>
      <vt:lpstr>Differential expression</vt:lpstr>
      <vt:lpstr>A tail of two p-values</vt:lpstr>
      <vt:lpstr>Ontologies</vt:lpstr>
      <vt:lpstr>Gene sets and statistical tests</vt:lpstr>
      <vt:lpstr>Ontology over-representation</vt:lpstr>
      <vt:lpstr>Over representation</vt:lpstr>
      <vt:lpstr>Over representation</vt:lpstr>
      <vt:lpstr>Gene set enrichment</vt:lpstr>
      <vt:lpstr>Enrichment Table</vt:lpstr>
      <vt:lpstr>Set enrichment graph</vt:lpstr>
      <vt:lpstr>Summary</vt:lpstr>
      <vt:lpstr>Pregnancy development and adaptations</vt:lpstr>
      <vt:lpstr>More than making babies</vt:lpstr>
      <vt:lpstr>Female reproductive syndromes</vt:lpstr>
      <vt:lpstr>Pregnancy</vt:lpstr>
      <vt:lpstr>Organ development</vt:lpstr>
      <vt:lpstr>Endocrine organ</vt:lpstr>
      <vt:lpstr>The placenta regulates cardiovascular function </vt:lpstr>
      <vt:lpstr>The placenta regulates metabolism  </vt:lpstr>
      <vt:lpstr>What can go wrong?</vt:lpstr>
      <vt:lpstr>Long term effects on the child</vt:lpstr>
      <vt:lpstr>Long term maternal health suffers</vt:lpstr>
      <vt:lpstr>Reproductive organs are generally poorly researched</vt:lpstr>
      <vt:lpstr>Worse over time</vt:lpstr>
      <vt:lpstr>Summary</vt:lpstr>
      <vt:lpstr>Our experiment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PSL4040, Big Data</dc:title>
  <dc:creator>Brian Cox</dc:creator>
  <cp:lastModifiedBy>Brian Cox</cp:lastModifiedBy>
  <cp:revision>11</cp:revision>
  <cp:lastPrinted>2023-03-20T19:20:21Z</cp:lastPrinted>
  <dcterms:created xsi:type="dcterms:W3CDTF">2022-10-23T13:06:46Z</dcterms:created>
  <dcterms:modified xsi:type="dcterms:W3CDTF">2023-03-24T14:28:35Z</dcterms:modified>
</cp:coreProperties>
</file>